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7"/>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cx="24384000" cy="13716000"/>
  <p:notesSz cx="6858000" cy="9144000"/>
  <p:embeddedFontLst>
    <p:embeddedFont>
      <p:font typeface="Helvetica Neue" panose="020B0604020202020204" charset="0"/>
      <p:regular r:id="rId18"/>
      <p:bold r:id="rId19"/>
      <p:italic r:id="rId20"/>
      <p:boldItalic r:id="rId21"/>
    </p:embeddedFont>
    <p:embeddedFont>
      <p:font typeface="Helvetica Neue Light" panose="020B060402020202020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 West Jones" initials="" lastIdx="9" clrIdx="0"/>
  <p:cmAuthor id="1" name="Rebecca Peck" initials="" lastIdx="9" clrIdx="1"/>
  <p:cmAuthor id="2" name="Iona Jackson" initials="" lastIdx="4" clrIdx="2"/>
  <p:cmAuthor id="3" name="Rebecca Muenger" initials=""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63F"/>
    <a:srgbClr val="FF2A63"/>
    <a:srgbClr val="115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0E80E464-E762-48BB-979F-3E5F3C543894}">
  <a:tblStyle styleId="{0E80E464-E762-48BB-979F-3E5F3C543894}"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p:scale>
          <a:sx n="35" d="100"/>
          <a:sy n="35" d="100"/>
        </p:scale>
        <p:origin x="518" y="5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c5d6ac27dd_0_1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1c5d6ac27dd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c5d6ac27dd_0_1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1c5d6ac27dd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c5d6ac27dd_0_1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1c5d6ac27d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c5d6ac27dd_0_19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c5d6ac27dd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c5d6ac27dd_0_20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1c5d6ac27dd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81c2f60f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81c2f60f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81c2f60f4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81c2f60f43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c5d6ac27dd_0_1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1c5d6ac27d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c5d6ac27dd_0_1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1c5d6ac27d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c5d6ac27dd_0_1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1c5d6ac27dd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c5d6ac27dd_0_1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1c5d6ac27dd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c5d6ac27dd_0_1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1c5d6ac27d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c5d6ac27dd_0_1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c5d6ac27d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c5d6ac27dd_0_1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1c5d6ac27dd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c5d6ac27dd_0_1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1c5d6ac27d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Blank white copy 1" type="tx">
  <p:cSld name="TITLE_AND_BODY">
    <p:bg>
      <p:bgPr>
        <a:solidFill>
          <a:srgbClr val="13263F"/>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418819" y="10863229"/>
            <a:ext cx="3520445" cy="239348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hite copy 1" preserve="1">
  <p:cSld name="5_Blank white copy 1">
    <p:spTree>
      <p:nvGrpSpPr>
        <p:cNvPr id="1" name="Shape 27"/>
        <p:cNvGrpSpPr/>
        <p:nvPr/>
      </p:nvGrpSpPr>
      <p:grpSpPr>
        <a:xfrm>
          <a:off x="0" y="0"/>
          <a:ext cx="0" cy="0"/>
          <a:chOff x="0" y="0"/>
          <a:chExt cx="0" cy="0"/>
        </a:xfrm>
      </p:grpSpPr>
      <p:sp>
        <p:nvSpPr>
          <p:cNvPr id="28" name="Google Shape;28;p9"/>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b="0" i="0" u="none" strike="noStrike" cap="none">
                <a:solidFill>
                  <a:srgbClr val="A6AAA9"/>
                </a:solidFill>
                <a:latin typeface="Arial"/>
                <a:ea typeface="Arial"/>
                <a:cs typeface="Arial"/>
                <a:sym typeface="Arial"/>
              </a:rPr>
              <a:t>‹#›</a:t>
            </a:fld>
            <a:r>
              <a:rPr lang="en-US" sz="2500" b="0" i="0" u="none" strike="noStrike" cap="none">
                <a:solidFill>
                  <a:srgbClr val="A6AAA9"/>
                </a:solidFill>
                <a:latin typeface="Arial"/>
                <a:ea typeface="Arial"/>
                <a:cs typeface="Arial"/>
                <a:sym typeface="Arial"/>
              </a:rPr>
              <a:t>￼</a:t>
            </a:r>
            <a:endParaRPr/>
          </a:p>
        </p:txBody>
      </p:sp>
    </p:spTree>
    <p:extLst>
      <p:ext uri="{BB962C8B-B14F-4D97-AF65-F5344CB8AC3E}">
        <p14:creationId xmlns:p14="http://schemas.microsoft.com/office/powerpoint/2010/main" val="196801897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white copy 1">
  <p:cSld name="1_Blank white copy 1">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rot="10800000">
            <a:off x="-3535812" y="-2519626"/>
            <a:ext cx="11762686" cy="18755251"/>
          </a:xfrm>
          <a:prstGeom prst="rect">
            <a:avLst/>
          </a:prstGeom>
          <a:noFill/>
          <a:ln>
            <a:noFill/>
          </a:ln>
        </p:spPr>
      </p:pic>
      <p:pic>
        <p:nvPicPr>
          <p:cNvPr id="14" name="Google Shape;14;p3"/>
          <p:cNvPicPr preferRelativeResize="0"/>
          <p:nvPr/>
        </p:nvPicPr>
        <p:blipFill rotWithShape="1">
          <a:blip r:embed="rId3">
            <a:alphaModFix/>
          </a:blip>
          <a:srcRect/>
          <a:stretch/>
        </p:blipFill>
        <p:spPr>
          <a:xfrm>
            <a:off x="7962210" y="10933033"/>
            <a:ext cx="6063920" cy="2376865"/>
          </a:xfrm>
          <a:prstGeom prst="rect">
            <a:avLst/>
          </a:prstGeom>
          <a:noFill/>
          <a:ln>
            <a:noFill/>
          </a:ln>
        </p:spPr>
      </p:pic>
      <p:pic>
        <p:nvPicPr>
          <p:cNvPr id="2" name="Picture 1" descr="A red letter on a black background&#10;&#10;Description automatically generated with low confidence">
            <a:extLst>
              <a:ext uri="{FF2B5EF4-FFF2-40B4-BE49-F238E27FC236}">
                <a16:creationId xmlns:a16="http://schemas.microsoft.com/office/drawing/2014/main" id="{6C845537-F358-9775-358C-CB9C68E4296F}"/>
              </a:ext>
            </a:extLst>
          </p:cNvPr>
          <p:cNvPicPr>
            <a:picLocks noChangeAspect="1"/>
          </p:cNvPicPr>
          <p:nvPr userDrawn="1"/>
        </p:nvPicPr>
        <p:blipFill>
          <a:blip r:embed="rId4"/>
          <a:stretch>
            <a:fillRect/>
          </a:stretch>
        </p:blipFill>
        <p:spPr>
          <a:xfrm>
            <a:off x="22839974" y="413682"/>
            <a:ext cx="1158583" cy="12744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lank white copy 1">
  <p:cSld name="3_Blank white copy 1">
    <p:spTree>
      <p:nvGrpSpPr>
        <p:cNvPr id="1" name="Shape 15"/>
        <p:cNvGrpSpPr/>
        <p:nvPr/>
      </p:nvGrpSpPr>
      <p:grpSpPr>
        <a:xfrm>
          <a:off x="0" y="0"/>
          <a:ext cx="0" cy="0"/>
          <a:chOff x="0" y="0"/>
          <a:chExt cx="0" cy="0"/>
        </a:xfrm>
      </p:grpSpPr>
      <p:sp>
        <p:nvSpPr>
          <p:cNvPr id="16" name="Google Shape;16;p4"/>
          <p:cNvSpPr/>
          <p:nvPr/>
        </p:nvSpPr>
        <p:spPr>
          <a:xfrm>
            <a:off x="-8467" y="-8467"/>
            <a:ext cx="10582474" cy="13732934"/>
          </a:xfrm>
          <a:prstGeom prst="rect">
            <a:avLst/>
          </a:prstGeom>
          <a:solidFill>
            <a:srgbClr val="FF2A63"/>
          </a:solid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17" name="Google Shape;17;p4"/>
          <p:cNvPicPr preferRelativeResize="0"/>
          <p:nvPr/>
        </p:nvPicPr>
        <p:blipFill rotWithShape="1">
          <a:blip r:embed="rId2">
            <a:alphaModFix/>
          </a:blip>
          <a:srcRect/>
          <a:stretch/>
        </p:blipFill>
        <p:spPr>
          <a:xfrm>
            <a:off x="387746" y="11320859"/>
            <a:ext cx="4351257" cy="1874508"/>
          </a:xfrm>
          <a:prstGeom prst="rect">
            <a:avLst/>
          </a:prstGeom>
          <a:noFill/>
          <a:ln>
            <a:noFill/>
          </a:ln>
        </p:spPr>
      </p:pic>
      <p:pic>
        <p:nvPicPr>
          <p:cNvPr id="2" name="Picture 1" descr="A red letter on a black background&#10;&#10;Description automatically generated with low confidence">
            <a:extLst>
              <a:ext uri="{FF2B5EF4-FFF2-40B4-BE49-F238E27FC236}">
                <a16:creationId xmlns:a16="http://schemas.microsoft.com/office/drawing/2014/main" id="{013B6606-479E-3F1B-8E2D-2950D974D26D}"/>
              </a:ext>
            </a:extLst>
          </p:cNvPr>
          <p:cNvPicPr>
            <a:picLocks noChangeAspect="1"/>
          </p:cNvPicPr>
          <p:nvPr userDrawn="1"/>
        </p:nvPicPr>
        <p:blipFill>
          <a:blip r:embed="rId3"/>
          <a:stretch>
            <a:fillRect/>
          </a:stretch>
        </p:blipFill>
        <p:spPr>
          <a:xfrm>
            <a:off x="22839974" y="413682"/>
            <a:ext cx="1158583" cy="12744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Blank white copy 1">
  <p:cSld name="4_Blank white copy 1">
    <p:bg>
      <p:bgPr>
        <a:solidFill>
          <a:srgbClr val="FF2A63"/>
        </a:solidFill>
        <a:effectLst/>
      </p:bgPr>
    </p:bg>
    <p:spTree>
      <p:nvGrpSpPr>
        <p:cNvPr id="1" name="Shape 18"/>
        <p:cNvGrpSpPr/>
        <p:nvPr/>
      </p:nvGrpSpPr>
      <p:grpSpPr>
        <a:xfrm>
          <a:off x="0" y="0"/>
          <a:ext cx="0" cy="0"/>
          <a:chOff x="0" y="0"/>
          <a:chExt cx="0" cy="0"/>
        </a:xfrm>
      </p:grpSpPr>
      <p:pic>
        <p:nvPicPr>
          <p:cNvPr id="19" name="Google Shape;19;p5"/>
          <p:cNvPicPr preferRelativeResize="0"/>
          <p:nvPr/>
        </p:nvPicPr>
        <p:blipFill rotWithShape="1">
          <a:blip r:embed="rId2">
            <a:alphaModFix/>
          </a:blip>
          <a:srcRect/>
          <a:stretch/>
        </p:blipFill>
        <p:spPr>
          <a:xfrm>
            <a:off x="1205849" y="1017667"/>
            <a:ext cx="9424703" cy="1168066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20"/>
        <p:cNvGrpSpPr/>
        <p:nvPr/>
      </p:nvGrpSpPr>
      <p:grpSpPr>
        <a:xfrm>
          <a:off x="0" y="0"/>
          <a:ext cx="0" cy="0"/>
          <a:chOff x="0" y="0"/>
          <a:chExt cx="0" cy="0"/>
        </a:xfrm>
      </p:grpSpPr>
      <p:sp>
        <p:nvSpPr>
          <p:cNvPr id="21" name="Google Shape;21;p6"/>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i="0" u="none" strike="noStrike" cap="none">
                <a:solidFill>
                  <a:srgbClr val="A6AAA9"/>
                </a:solidFill>
                <a:latin typeface="Montserrat"/>
                <a:ea typeface="Montserrat"/>
                <a:cs typeface="Montserrat"/>
                <a:sym typeface="Montserrat"/>
              </a:rPr>
              <a:t>‹#›</a:t>
            </a:fld>
            <a:r>
              <a:rPr lang="en-US" sz="2500" b="0" i="0" u="none" strike="noStrike" cap="none">
                <a:solidFill>
                  <a:srgbClr val="A6AAA9"/>
                </a:solidFill>
                <a:latin typeface="Arial"/>
                <a:ea typeface="Arial"/>
                <a:cs typeface="Arial"/>
                <a:sym typeface="Arial"/>
              </a:rPr>
              <a:t>￼</a:t>
            </a:r>
            <a:endParaRPr/>
          </a:p>
        </p:txBody>
      </p:sp>
      <p:pic>
        <p:nvPicPr>
          <p:cNvPr id="2" name="Picture 1" descr="A red letter on a black background&#10;&#10;Description automatically generated with low confidence">
            <a:extLst>
              <a:ext uri="{FF2B5EF4-FFF2-40B4-BE49-F238E27FC236}">
                <a16:creationId xmlns:a16="http://schemas.microsoft.com/office/drawing/2014/main" id="{037ED764-9FA5-76CE-41F3-E1611BB7298F}"/>
              </a:ext>
            </a:extLst>
          </p:cNvPr>
          <p:cNvPicPr>
            <a:picLocks noChangeAspect="1"/>
          </p:cNvPicPr>
          <p:nvPr userDrawn="1"/>
        </p:nvPicPr>
        <p:blipFill>
          <a:blip r:embed="rId2"/>
          <a:stretch>
            <a:fillRect/>
          </a:stretch>
        </p:blipFill>
        <p:spPr>
          <a:xfrm>
            <a:off x="22839974" y="413682"/>
            <a:ext cx="1158583" cy="1274442"/>
          </a:xfrm>
          <a:prstGeom prst="rect">
            <a:avLst/>
          </a:prstGeom>
        </p:spPr>
      </p:pic>
      <p:cxnSp>
        <p:nvCxnSpPr>
          <p:cNvPr id="3" name="Straight Connector 2">
            <a:extLst>
              <a:ext uri="{FF2B5EF4-FFF2-40B4-BE49-F238E27FC236}">
                <a16:creationId xmlns:a16="http://schemas.microsoft.com/office/drawing/2014/main" id="{0E8D8DEB-E360-6C7F-6744-4D6A6F2B2A39}"/>
              </a:ext>
            </a:extLst>
          </p:cNvPr>
          <p:cNvCxnSpPr/>
          <p:nvPr userDrawn="1"/>
        </p:nvCxnSpPr>
        <p:spPr>
          <a:xfrm>
            <a:off x="1013792" y="2365513"/>
            <a:ext cx="21190226" cy="0"/>
          </a:xfrm>
          <a:prstGeom prst="line">
            <a:avLst/>
          </a:prstGeom>
          <a:ln w="38100">
            <a:solidFill>
              <a:srgbClr val="0A264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hite copy">
  <p:cSld name="Blank white copy">
    <p:spTree>
      <p:nvGrpSpPr>
        <p:cNvPr id="1" name="Shape 22"/>
        <p:cNvGrpSpPr/>
        <p:nvPr/>
      </p:nvGrpSpPr>
      <p:grpSpPr>
        <a:xfrm>
          <a:off x="0" y="0"/>
          <a:ext cx="0" cy="0"/>
          <a:chOff x="0" y="0"/>
          <a:chExt cx="0" cy="0"/>
        </a:xfrm>
      </p:grpSpPr>
      <p:sp>
        <p:nvSpPr>
          <p:cNvPr id="24" name="Google Shape;24;p7"/>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i="0" u="none" strike="noStrike" cap="none">
                <a:solidFill>
                  <a:srgbClr val="A6AAA9"/>
                </a:solidFill>
                <a:latin typeface="Montserrat"/>
                <a:ea typeface="Montserrat"/>
                <a:cs typeface="Montserrat"/>
                <a:sym typeface="Montserrat"/>
              </a:rPr>
              <a:t>‹#›</a:t>
            </a:fld>
            <a:r>
              <a:rPr lang="en-US" sz="2500" b="0" i="0" u="none" strike="noStrike" cap="none">
                <a:solidFill>
                  <a:srgbClr val="A6AAA9"/>
                </a:solidFill>
                <a:latin typeface="Arial"/>
                <a:ea typeface="Arial"/>
                <a:cs typeface="Arial"/>
                <a:sym typeface="Arial"/>
              </a:rPr>
              <a:t>￼</a:t>
            </a:r>
            <a:endParaRPr/>
          </a:p>
        </p:txBody>
      </p:sp>
      <p:pic>
        <p:nvPicPr>
          <p:cNvPr id="2" name="Picture 1" descr="A red letter on a black background&#10;&#10;Description automatically generated with low confidence">
            <a:extLst>
              <a:ext uri="{FF2B5EF4-FFF2-40B4-BE49-F238E27FC236}">
                <a16:creationId xmlns:a16="http://schemas.microsoft.com/office/drawing/2014/main" id="{E36F67C1-C902-5E8F-1755-D7A0DC9B7EA5}"/>
              </a:ext>
            </a:extLst>
          </p:cNvPr>
          <p:cNvPicPr>
            <a:picLocks noChangeAspect="1"/>
          </p:cNvPicPr>
          <p:nvPr userDrawn="1"/>
        </p:nvPicPr>
        <p:blipFill>
          <a:blip r:embed="rId2"/>
          <a:stretch>
            <a:fillRect/>
          </a:stretch>
        </p:blipFill>
        <p:spPr>
          <a:xfrm>
            <a:off x="22839974" y="413682"/>
            <a:ext cx="1158583" cy="1274442"/>
          </a:xfrm>
          <a:prstGeom prst="rect">
            <a:avLst/>
          </a:prstGeom>
        </p:spPr>
      </p:pic>
      <p:cxnSp>
        <p:nvCxnSpPr>
          <p:cNvPr id="3" name="Straight Connector 2">
            <a:extLst>
              <a:ext uri="{FF2B5EF4-FFF2-40B4-BE49-F238E27FC236}">
                <a16:creationId xmlns:a16="http://schemas.microsoft.com/office/drawing/2014/main" id="{5B61FCDD-ECED-3DEA-1E9C-A962BCFCC92D}"/>
              </a:ext>
            </a:extLst>
          </p:cNvPr>
          <p:cNvCxnSpPr/>
          <p:nvPr userDrawn="1"/>
        </p:nvCxnSpPr>
        <p:spPr>
          <a:xfrm>
            <a:off x="1013792" y="3180526"/>
            <a:ext cx="21190226" cy="0"/>
          </a:xfrm>
          <a:prstGeom prst="line">
            <a:avLst/>
          </a:prstGeom>
          <a:ln w="38100">
            <a:solidFill>
              <a:srgbClr val="0A264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white copy">
  <p:cSld name="1_Blank white copy">
    <p:spTree>
      <p:nvGrpSpPr>
        <p:cNvPr id="1" name="Shape 25"/>
        <p:cNvGrpSpPr/>
        <p:nvPr/>
      </p:nvGrpSpPr>
      <p:grpSpPr>
        <a:xfrm>
          <a:off x="0" y="0"/>
          <a:ext cx="0" cy="0"/>
          <a:chOff x="0" y="0"/>
          <a:chExt cx="0" cy="0"/>
        </a:xfrm>
      </p:grpSpPr>
      <p:sp>
        <p:nvSpPr>
          <p:cNvPr id="26" name="Google Shape;26;p8"/>
          <p:cNvSpPr/>
          <p:nvPr/>
        </p:nvSpPr>
        <p:spPr>
          <a:xfrm>
            <a:off x="8561982" y="-25400"/>
            <a:ext cx="15847418" cy="13766800"/>
          </a:xfrm>
          <a:prstGeom prst="rect">
            <a:avLst/>
          </a:prstGeom>
          <a:solidFill>
            <a:srgbClr val="FF2A63"/>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hite copy 1">
  <p:cSld name="Blank white copy 1">
    <p:spTree>
      <p:nvGrpSpPr>
        <p:cNvPr id="1" name="Shape 27"/>
        <p:cNvGrpSpPr/>
        <p:nvPr/>
      </p:nvGrpSpPr>
      <p:grpSpPr>
        <a:xfrm>
          <a:off x="0" y="0"/>
          <a:ext cx="0" cy="0"/>
          <a:chOff x="0" y="0"/>
          <a:chExt cx="0" cy="0"/>
        </a:xfrm>
      </p:grpSpPr>
      <p:sp>
        <p:nvSpPr>
          <p:cNvPr id="28" name="Google Shape;28;p9"/>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b="0" i="0" u="none" strike="noStrike" cap="none">
                <a:solidFill>
                  <a:srgbClr val="A6AAA9"/>
                </a:solidFill>
                <a:latin typeface="Arial"/>
                <a:ea typeface="Arial"/>
                <a:cs typeface="Arial"/>
                <a:sym typeface="Arial"/>
              </a:rPr>
              <a:t>‹#›</a:t>
            </a:fld>
            <a:r>
              <a:rPr lang="en-US" sz="2500" b="0" i="0" u="none" strike="noStrike" cap="none">
                <a:solidFill>
                  <a:srgbClr val="A6AAA9"/>
                </a:solidFill>
                <a:latin typeface="Arial"/>
                <a:ea typeface="Arial"/>
                <a:cs typeface="Arial"/>
                <a:sym typeface="Arial"/>
              </a:rPr>
              <a:t>￼</a:t>
            </a:r>
            <a:endParaRPr/>
          </a:p>
        </p:txBody>
      </p:sp>
      <p:pic>
        <p:nvPicPr>
          <p:cNvPr id="2" name="Picture 1" descr="A red letter on a black background&#10;&#10;Description automatically generated with low confidence">
            <a:extLst>
              <a:ext uri="{FF2B5EF4-FFF2-40B4-BE49-F238E27FC236}">
                <a16:creationId xmlns:a16="http://schemas.microsoft.com/office/drawing/2014/main" id="{D1C983A0-E871-FCF7-7F0C-82EE9B7ABE98}"/>
              </a:ext>
            </a:extLst>
          </p:cNvPr>
          <p:cNvPicPr>
            <a:picLocks noChangeAspect="1"/>
          </p:cNvPicPr>
          <p:nvPr userDrawn="1"/>
        </p:nvPicPr>
        <p:blipFill>
          <a:blip r:embed="rId2"/>
          <a:stretch>
            <a:fillRect/>
          </a:stretch>
        </p:blipFill>
        <p:spPr>
          <a:xfrm>
            <a:off x="22839974" y="413682"/>
            <a:ext cx="1158583" cy="1274442"/>
          </a:xfrm>
          <a:prstGeom prst="rect">
            <a:avLst/>
          </a:prstGeom>
        </p:spPr>
      </p:pic>
      <p:cxnSp>
        <p:nvCxnSpPr>
          <p:cNvPr id="3" name="Straight Connector 2">
            <a:extLst>
              <a:ext uri="{FF2B5EF4-FFF2-40B4-BE49-F238E27FC236}">
                <a16:creationId xmlns:a16="http://schemas.microsoft.com/office/drawing/2014/main" id="{3217166E-203B-7A8B-A9A4-CA7D59264F12}"/>
              </a:ext>
            </a:extLst>
          </p:cNvPr>
          <p:cNvCxnSpPr>
            <a:cxnSpLocks/>
          </p:cNvCxnSpPr>
          <p:nvPr userDrawn="1"/>
        </p:nvCxnSpPr>
        <p:spPr>
          <a:xfrm>
            <a:off x="1013792" y="2365513"/>
            <a:ext cx="11688417" cy="0"/>
          </a:xfrm>
          <a:prstGeom prst="line">
            <a:avLst/>
          </a:prstGeom>
          <a:ln w="38100">
            <a:solidFill>
              <a:srgbClr val="0A2641"/>
            </a:solidFill>
          </a:ln>
        </p:spPr>
        <p:style>
          <a:lnRef idx="1">
            <a:schemeClr val="dk1"/>
          </a:lnRef>
          <a:fillRef idx="0">
            <a:schemeClr val="dk1"/>
          </a:fillRef>
          <a:effectRef idx="0">
            <a:schemeClr val="dk1"/>
          </a:effectRef>
          <a:fontRef idx="minor">
            <a:schemeClr val="tx1"/>
          </a:fontRef>
        </p:style>
      </p:cxn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hite copy 1" preserve="1">
  <p:cSld name="5_Blank white copy 1">
    <p:spTree>
      <p:nvGrpSpPr>
        <p:cNvPr id="1" name="Shape 27"/>
        <p:cNvGrpSpPr/>
        <p:nvPr/>
      </p:nvGrpSpPr>
      <p:grpSpPr>
        <a:xfrm>
          <a:off x="0" y="0"/>
          <a:ext cx="0" cy="0"/>
          <a:chOff x="0" y="0"/>
          <a:chExt cx="0" cy="0"/>
        </a:xfrm>
      </p:grpSpPr>
      <p:sp>
        <p:nvSpPr>
          <p:cNvPr id="28" name="Google Shape;28;p9"/>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b="0" i="0" u="none" strike="noStrike" cap="none">
                <a:solidFill>
                  <a:srgbClr val="A6AAA9"/>
                </a:solidFill>
                <a:latin typeface="Arial"/>
                <a:ea typeface="Arial"/>
                <a:cs typeface="Arial"/>
                <a:sym typeface="Arial"/>
              </a:rPr>
              <a:t>‹#›</a:t>
            </a:fld>
            <a:r>
              <a:rPr lang="en-US" sz="2500" b="0" i="0" u="none" strike="noStrike" cap="none">
                <a:solidFill>
                  <a:srgbClr val="A6AAA9"/>
                </a:solidFill>
                <a:latin typeface="Arial"/>
                <a:ea typeface="Arial"/>
                <a:cs typeface="Arial"/>
                <a:sym typeface="Arial"/>
              </a:rPr>
              <a:t>￼</a:t>
            </a:r>
            <a:endParaRPr/>
          </a:p>
        </p:txBody>
      </p:sp>
      <p:pic>
        <p:nvPicPr>
          <p:cNvPr id="2" name="Picture 1" descr="A red letter on a black background&#10;&#10;Description automatically generated with low confidence">
            <a:extLst>
              <a:ext uri="{FF2B5EF4-FFF2-40B4-BE49-F238E27FC236}">
                <a16:creationId xmlns:a16="http://schemas.microsoft.com/office/drawing/2014/main" id="{D1C983A0-E871-FCF7-7F0C-82EE9B7ABE98}"/>
              </a:ext>
            </a:extLst>
          </p:cNvPr>
          <p:cNvPicPr>
            <a:picLocks noChangeAspect="1"/>
          </p:cNvPicPr>
          <p:nvPr userDrawn="1"/>
        </p:nvPicPr>
        <p:blipFill>
          <a:blip r:embed="rId2"/>
          <a:stretch>
            <a:fillRect/>
          </a:stretch>
        </p:blipFill>
        <p:spPr>
          <a:xfrm>
            <a:off x="22839974" y="413682"/>
            <a:ext cx="1158583" cy="1274442"/>
          </a:xfrm>
          <a:prstGeom prst="rect">
            <a:avLst/>
          </a:prstGeom>
        </p:spPr>
      </p:pic>
    </p:spTree>
    <p:extLst>
      <p:ext uri="{BB962C8B-B14F-4D97-AF65-F5344CB8AC3E}">
        <p14:creationId xmlns:p14="http://schemas.microsoft.com/office/powerpoint/2010/main" val="225209555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89100" y="952500"/>
            <a:ext cx="21005799" cy="2286000"/>
          </a:xfrm>
          <a:prstGeom prst="rect">
            <a:avLst/>
          </a:prstGeom>
          <a:noFill/>
          <a:ln>
            <a:noFill/>
          </a:ln>
        </p:spPr>
        <p:txBody>
          <a:bodyPr spcFirstLastPara="1" wrap="square" lIns="50800" tIns="50800" rIns="50800" bIns="50800" anchor="ctr" anchorCtr="0">
            <a:noAutofit/>
          </a:bodyPr>
          <a:lstStyle>
            <a:lvl1pPr marR="0" lvl="0"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Google Shape;7;p1"/>
          <p:cNvSpPr txBox="1">
            <a:spLocks noGrp="1"/>
          </p:cNvSpPr>
          <p:nvPr>
            <p:ph type="body" idx="1"/>
          </p:nvPr>
        </p:nvSpPr>
        <p:spPr>
          <a:xfrm>
            <a:off x="1689100" y="3238500"/>
            <a:ext cx="21005799" cy="9207500"/>
          </a:xfrm>
          <a:prstGeom prst="rect">
            <a:avLst/>
          </a:prstGeom>
          <a:noFill/>
          <a:ln>
            <a:noFill/>
          </a:ln>
        </p:spPr>
        <p:txBody>
          <a:bodyPr spcFirstLastPara="1" wrap="square" lIns="50800" tIns="50800" rIns="50800" bIns="50800" anchor="ctr" anchorCtr="0">
            <a:noAutofit/>
          </a:bodyPr>
          <a:lstStyle>
            <a:lvl1pPr marL="457200" marR="0" lvl="0"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1pPr>
            <a:lvl2pPr marL="914400" marR="0" lvl="1"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2pPr>
            <a:lvl3pPr marL="1371600" marR="0" lvl="2"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3pPr>
            <a:lvl4pPr marL="1828800" marR="0" lvl="3"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4pPr>
            <a:lvl5pPr marL="2286000" marR="0" lvl="4"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5pPr>
            <a:lvl6pPr marL="2743200" marR="0" lvl="5"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6pPr>
            <a:lvl7pPr marL="3200400" marR="0" lvl="6"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7pPr>
            <a:lvl8pPr marL="3657600" marR="0" lvl="7"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8pPr>
            <a:lvl9pPr marL="4114800" marR="0" lvl="8"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8" name="Google Shape;8;p1"/>
          <p:cNvSpPr txBox="1">
            <a:spLocks noGrp="1"/>
          </p:cNvSpPr>
          <p:nvPr>
            <p:ph type="sldNum" idx="12"/>
          </p:nvPr>
        </p:nvSpPr>
        <p:spPr>
          <a:xfrm>
            <a:off x="23357563" y="12687675"/>
            <a:ext cx="194590" cy="2159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1pPr>
            <a:lvl2pPr marL="0" marR="0" lvl="1"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2pPr>
            <a:lvl3pPr marL="0" marR="0" lvl="2"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3pPr>
            <a:lvl4pPr marL="0" marR="0" lvl="3"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4pPr>
            <a:lvl5pPr marL="0" marR="0" lvl="4"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5pPr>
            <a:lvl6pPr marL="0" marR="0" lvl="5"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6pPr>
            <a:lvl7pPr marL="0" marR="0" lvl="6"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7pPr>
            <a:lvl8pPr marL="0" marR="0" lvl="7"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8pPr>
            <a:lvl9pPr marL="0" marR="0" lvl="8"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hyperlink" Target="https://schoolleaders.thekeysupport.com/curriculum-and-learning/curriculum-guidance-all-phases/structuring-curriculum/curriculum-audit-gender-and-lgbtq-inclusivity/" TargetMode="External"/><Relationship Id="rId13" Type="http://schemas.openxmlformats.org/officeDocument/2006/relationships/hyperlink" Target="https://schoolleaders.thekeysupport.com/pupils-and-parents/pupil-led-initiatives/pupil-voice-guidance-resources-and-examples/?" TargetMode="External"/><Relationship Id="rId3" Type="http://schemas.openxmlformats.org/officeDocument/2006/relationships/hyperlink" Target="https://schoolleaders.thekeysupport.com/pupils-and-parents/safeguarding/managing-safeguarding/how-prevent-child-child-abuse/" TargetMode="External"/><Relationship Id="rId7" Type="http://schemas.openxmlformats.org/officeDocument/2006/relationships/hyperlink" Target="https://schoolleaders.thekeysupport.com/administration-and-management/ethos-equality/specific-equality-considerations/whole-school-gender-and-lgbtq-inclusivity-audit/" TargetMode="External"/><Relationship Id="rId12" Type="http://schemas.openxmlformats.org/officeDocument/2006/relationships/hyperlink" Target="https://safeguarding.thekeysupport.com/factsheets-and-briefings/?marker=fromSTCheader" TargetMode="External"/><Relationship Id="rId2" Type="http://schemas.openxmlformats.org/officeDocument/2006/relationships/notesSlide" Target="../notesSlides/notesSlide14.xml"/><Relationship Id="rId16" Type="http://schemas.openxmlformats.org/officeDocument/2006/relationships/hyperlink" Target="https://schoolleaders.thekeysupport.com/pupils-and-parents/pupil-health-and-wellbeing/pupil-transitions-and-pastoral-systems/secondary-transition-clawba/" TargetMode="External"/><Relationship Id="rId1" Type="http://schemas.openxmlformats.org/officeDocument/2006/relationships/slideLayout" Target="../slideLayouts/slideLayout9.xml"/><Relationship Id="rId6" Type="http://schemas.openxmlformats.org/officeDocument/2006/relationships/hyperlink" Target="https://safeguarding.thekeysupport.com/factsheets-and-briefings/how-we-can-tackle-sexism-and-sexual-harassment-our-school-staff-briefing/" TargetMode="External"/><Relationship Id="rId11" Type="http://schemas.openxmlformats.org/officeDocument/2006/relationships/hyperlink" Target="https://schoolleaders.thekeysupport.com/pupils-and-parents/engaging-parents-and-carers/communication/e-safety-sample-leaflets-for-parents/" TargetMode="External"/><Relationship Id="rId5" Type="http://schemas.openxmlformats.org/officeDocument/2006/relationships/hyperlink" Target="https://safeguarding.thekeysupport.com/child-on-child-abuse/" TargetMode="External"/><Relationship Id="rId15" Type="http://schemas.openxmlformats.org/officeDocument/2006/relationships/hyperlink" Target="https://schoolleaders.thekeysupport.com/pupils-and-parents/pupil-and-parent-surveys/pupil-questionnaires-online-safety/" TargetMode="External"/><Relationship Id="rId10" Type="http://schemas.openxmlformats.org/officeDocument/2006/relationships/hyperlink" Target="https://schoolleaders.thekeysupport.com/pupils-and-parents/safeguarding/managing-safeguarding/online-safety-how-to-review-your-approach/" TargetMode="External"/><Relationship Id="rId4" Type="http://schemas.openxmlformats.org/officeDocument/2006/relationships/hyperlink" Target="https://schoolleaders.thekeysupport.com/pupils-and-parents/safeguarding/managing-safeguarding/how-encourage-pupils-report-sexism-and-sexual-harassment/" TargetMode="External"/><Relationship Id="rId9" Type="http://schemas.openxmlformats.org/officeDocument/2006/relationships/hyperlink" Target="https://schoolleaders.thekeysupport.com/pupils-and-parents/pupil-health-and-wellbeing/pupil-wellbeing/supporting-trans-pupils-toolkit/" TargetMode="External"/><Relationship Id="rId14" Type="http://schemas.openxmlformats.org/officeDocument/2006/relationships/hyperlink" Target="https://schoolleaders.thekeysupport.com/pupils-and-parents/pupil-and-parent-surveys/pupil-wellbeing-questionnaires-for-pupil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thekeysupport.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mailto:enquiries@thekeysupport.com"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thekeysupport.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home.edurio.com/pupil-safeguarding-review" TargetMode="External"/><Relationship Id="rId4" Type="http://schemas.openxmlformats.org/officeDocument/2006/relationships/hyperlink" Target="https://home.eduri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2" name="Google Shape;33;p10">
            <a:extLst>
              <a:ext uri="{FF2B5EF4-FFF2-40B4-BE49-F238E27FC236}">
                <a16:creationId xmlns:a16="http://schemas.microsoft.com/office/drawing/2014/main" id="{719029FE-7967-74D5-62C4-BD4634DC3A4D}"/>
              </a:ext>
            </a:extLst>
          </p:cNvPr>
          <p:cNvSpPr/>
          <p:nvPr/>
        </p:nvSpPr>
        <p:spPr>
          <a:xfrm>
            <a:off x="931975" y="4559300"/>
            <a:ext cx="22116000" cy="4445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15000"/>
              <a:buFont typeface="Arial"/>
              <a:buNone/>
            </a:pPr>
            <a:r>
              <a:rPr lang="en-US" sz="108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The Pupil Safeguarding Review</a:t>
            </a:r>
            <a:endParaRPr sz="108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endParaRPr>
          </a:p>
          <a:p>
            <a:pPr marL="0" marR="0" lvl="0" indent="0" algn="l" rtl="0">
              <a:lnSpc>
                <a:spcPct val="90000"/>
              </a:lnSpc>
              <a:spcBef>
                <a:spcPts val="0"/>
              </a:spcBef>
              <a:spcAft>
                <a:spcPts val="0"/>
              </a:spcAft>
              <a:buClr>
                <a:srgbClr val="FF2A63"/>
              </a:buClr>
              <a:buSzPts val="15000"/>
              <a:buFont typeface="Arial"/>
              <a:buNone/>
            </a:pPr>
            <a:r>
              <a:rPr lang="en-US" sz="7800" dirty="0">
                <a:solidFill>
                  <a:srgbClr val="F5F7F7"/>
                </a:solidFill>
                <a:latin typeface="Open Sans" panose="020B0606030504020204" pitchFamily="34" charset="0"/>
                <a:ea typeface="Open Sans" panose="020B0606030504020204" pitchFamily="34" charset="0"/>
                <a:cs typeface="Open Sans" panose="020B0606030504020204" pitchFamily="34" charset="0"/>
                <a:sym typeface="Montserrat SemiBold"/>
              </a:rPr>
              <a:t>Questions for trusts to discuss</a:t>
            </a:r>
            <a:endParaRPr sz="7800" dirty="0">
              <a:solidFill>
                <a:srgbClr val="F5F7F7"/>
              </a:solidFill>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p:nvPr/>
        </p:nvSpPr>
        <p:spPr>
          <a:xfrm>
            <a:off x="998650" y="2988500"/>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Pupils who identify as homosexual or bisexual have lower feelings of safety than pupils who identify as heterosexual.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are we ensuring that our schools are inclusive and safe environments for pupils of all sexual orientations?</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we have a trust-wide policy for supporting pupils of all sexual orientations? If not, would this benefit our settings?</a:t>
            </a:r>
            <a:endParaRPr sz="3400" b="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241" name="Google Shape;241;p34"/>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4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Sexual orientation and feelings of safety</a:t>
            </a:r>
            <a:endParaRPr sz="1300"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242" name="Google Shape;242;p34"/>
          <p:cNvSpPr txBox="1"/>
          <p:nvPr/>
        </p:nvSpPr>
        <p:spPr>
          <a:xfrm>
            <a:off x="11345950" y="2711450"/>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999999"/>
                </a:solidFill>
                <a:latin typeface="Open Sans"/>
                <a:ea typeface="Open Sans"/>
                <a:cs typeface="Open Sans"/>
                <a:sym typeface="Open Sans"/>
              </a:rPr>
              <a:t>Recently (in the last 6 months) how safe have you felt at school?</a:t>
            </a:r>
            <a:endParaRPr sz="2400">
              <a:solidFill>
                <a:srgbClr val="999999"/>
              </a:solidFill>
              <a:latin typeface="Open Sans"/>
              <a:ea typeface="Open Sans"/>
              <a:cs typeface="Open Sans"/>
              <a:sym typeface="Open Sans"/>
            </a:endParaRPr>
          </a:p>
        </p:txBody>
      </p:sp>
      <p:pic>
        <p:nvPicPr>
          <p:cNvPr id="243" name="Google Shape;243;p34" title="Chart"/>
          <p:cNvPicPr preferRelativeResize="0"/>
          <p:nvPr/>
        </p:nvPicPr>
        <p:blipFill>
          <a:blip r:embed="rId3">
            <a:alphaModFix/>
          </a:blip>
          <a:stretch>
            <a:fillRect/>
          </a:stretch>
        </p:blipFill>
        <p:spPr>
          <a:xfrm>
            <a:off x="11345951" y="3518863"/>
            <a:ext cx="12222975" cy="7135575"/>
          </a:xfrm>
          <a:prstGeom prst="rect">
            <a:avLst/>
          </a:prstGeom>
          <a:noFill/>
          <a:ln>
            <a:noFill/>
          </a:ln>
        </p:spPr>
      </p:pic>
      <p:sp>
        <p:nvSpPr>
          <p:cNvPr id="244" name="Google Shape;244;p34"/>
          <p:cNvSpPr txBox="1"/>
          <p:nvPr/>
        </p:nvSpPr>
        <p:spPr>
          <a:xfrm>
            <a:off x="10467000" y="10654450"/>
            <a:ext cx="132243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Heterosexual 15952 - Don’t want to say 1075 - Bisexual 1608 - Other 969 - Homosexual 840</a:t>
            </a:r>
            <a:endParaRPr sz="2400">
              <a:solidFill>
                <a:srgbClr val="999999"/>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p:nvPr/>
        </p:nvSpPr>
        <p:spPr>
          <a:xfrm>
            <a:off x="948900" y="3568389"/>
            <a:ext cx="10594350" cy="92237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300" b="1" dirty="0">
                <a:solidFill>
                  <a:srgbClr val="13263F"/>
                </a:solidFill>
                <a:latin typeface="Arial" panose="020B0604020202020204" pitchFamily="34" charset="0"/>
                <a:ea typeface="Montserrat"/>
                <a:cs typeface="Arial" panose="020B0604020202020204" pitchFamily="34" charset="0"/>
                <a:sym typeface="Montserrat"/>
              </a:rPr>
              <a:t>What it shows:</a:t>
            </a:r>
          </a:p>
          <a:p>
            <a:pPr marL="0" marR="0" lvl="0" indent="0" algn="l" rtl="0">
              <a:lnSpc>
                <a:spcPct val="100000"/>
              </a:lnSpc>
              <a:spcBef>
                <a:spcPts val="0"/>
              </a:spcBef>
              <a:spcAft>
                <a:spcPts val="0"/>
              </a:spcAft>
              <a:buClr>
                <a:srgbClr val="13263F"/>
              </a:buClr>
              <a:buSzPts val="3900"/>
              <a:buFont typeface="Arial"/>
              <a:buNone/>
            </a:pPr>
            <a:endParaRPr lang="en-US" sz="33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300" dirty="0">
                <a:solidFill>
                  <a:srgbClr val="13263F"/>
                </a:solidFill>
                <a:latin typeface="Arial" panose="020B0604020202020204" pitchFamily="34" charset="0"/>
                <a:ea typeface="Montserrat"/>
                <a:cs typeface="Arial" panose="020B0604020202020204" pitchFamily="34" charset="0"/>
                <a:sym typeface="Montserrat"/>
              </a:rPr>
              <a:t>While 10% of pupils overall have missed school because they’ve felt unsafe, this proportion is far higher for pupils who identify with a gender other than male or female, of whom 23% have missed school.</a:t>
            </a:r>
          </a:p>
          <a:p>
            <a:pPr marL="0" lvl="0" indent="0" algn="l" rtl="0">
              <a:spcBef>
                <a:spcPts val="0"/>
              </a:spcBef>
              <a:spcAft>
                <a:spcPts val="0"/>
              </a:spcAft>
              <a:buClr>
                <a:schemeClr val="dk1"/>
              </a:buClr>
              <a:buSzPts val="1100"/>
              <a:buFont typeface="Arial"/>
              <a:buNone/>
            </a:pPr>
            <a:endParaRPr lang="en-US" sz="33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300" dirty="0">
                <a:solidFill>
                  <a:srgbClr val="13263F"/>
                </a:solidFill>
                <a:latin typeface="Arial" panose="020B0604020202020204" pitchFamily="34" charset="0"/>
                <a:ea typeface="Montserrat"/>
                <a:cs typeface="Arial" panose="020B0604020202020204" pitchFamily="34" charset="0"/>
                <a:sym typeface="Montserrat"/>
              </a:rPr>
              <a:t>For pupils who identify as gay, the proportion who’ve missed school because they felt unsafe is 19%, and for pupils identifying as bisexual, this is 16%. This is significantly higher than the overall average for pupils in England (9%).</a:t>
            </a:r>
          </a:p>
          <a:p>
            <a:pPr marL="0" lvl="0" indent="0" algn="l" rtl="0">
              <a:spcBef>
                <a:spcPts val="0"/>
              </a:spcBef>
              <a:spcAft>
                <a:spcPts val="0"/>
              </a:spcAft>
              <a:buClr>
                <a:schemeClr val="dk1"/>
              </a:buClr>
              <a:buSzPts val="1100"/>
              <a:buFont typeface="Arial"/>
              <a:buNone/>
            </a:pPr>
            <a:endParaRPr lang="en-US" sz="33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300" b="1" dirty="0">
                <a:solidFill>
                  <a:srgbClr val="13263F"/>
                </a:solidFill>
                <a:latin typeface="Arial" panose="020B0604020202020204" pitchFamily="34" charset="0"/>
                <a:ea typeface="Montserrat"/>
                <a:cs typeface="Arial" panose="020B0604020202020204" pitchFamily="34" charset="0"/>
                <a:sym typeface="Montserrat"/>
              </a:rPr>
              <a:t>Question to ask yourselves:</a:t>
            </a:r>
          </a:p>
          <a:p>
            <a:pPr marL="0" marR="0" lvl="0" indent="0" algn="l" rtl="0">
              <a:lnSpc>
                <a:spcPct val="100000"/>
              </a:lnSpc>
              <a:spcBef>
                <a:spcPts val="0"/>
              </a:spcBef>
              <a:spcAft>
                <a:spcPts val="0"/>
              </a:spcAft>
              <a:buClr>
                <a:srgbClr val="13263F"/>
              </a:buClr>
              <a:buSzPts val="3900"/>
              <a:buFont typeface="Arial"/>
              <a:buNone/>
            </a:pPr>
            <a:endParaRPr lang="en-US" sz="33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300" i="1" dirty="0">
                <a:solidFill>
                  <a:srgbClr val="13263F"/>
                </a:solidFill>
                <a:latin typeface="Arial" panose="020B0604020202020204" pitchFamily="34" charset="0"/>
                <a:ea typeface="Montserrat"/>
                <a:cs typeface="Arial" panose="020B0604020202020204" pitchFamily="34" charset="0"/>
                <a:sym typeface="Montserrat"/>
              </a:rPr>
              <a:t>How easy or difficult would it be for our schools to collect data on absence by pupils’ gender identity and sexual orientation?</a:t>
            </a:r>
          </a:p>
          <a:p>
            <a:pPr marL="457200" marR="0" lvl="0" indent="-444500" algn="l" rtl="0">
              <a:lnSpc>
                <a:spcPct val="100000"/>
              </a:lnSpc>
              <a:spcBef>
                <a:spcPts val="0"/>
              </a:spcBef>
              <a:spcAft>
                <a:spcPts val="0"/>
              </a:spcAft>
              <a:buClr>
                <a:srgbClr val="13263F"/>
              </a:buClr>
              <a:buSzPts val="3400"/>
              <a:buFont typeface="Montserrat"/>
              <a:buAutoNum type="arabicPeriod"/>
            </a:pPr>
            <a:r>
              <a:rPr lang="en-US" sz="3300" i="1" dirty="0">
                <a:solidFill>
                  <a:srgbClr val="13263F"/>
                </a:solidFill>
                <a:latin typeface="Arial" panose="020B0604020202020204" pitchFamily="34" charset="0"/>
                <a:ea typeface="Montserrat"/>
                <a:cs typeface="Arial" panose="020B0604020202020204" pitchFamily="34" charset="0"/>
                <a:sym typeface="Montserrat"/>
              </a:rPr>
              <a:t>Do we have anyone in the central team that is looking at this?</a:t>
            </a:r>
          </a:p>
        </p:txBody>
      </p:sp>
      <p:sp>
        <p:nvSpPr>
          <p:cNvPr id="250" name="Google Shape;250;p35"/>
          <p:cNvSpPr/>
          <p:nvPr/>
        </p:nvSpPr>
        <p:spPr>
          <a:xfrm>
            <a:off x="948900" y="985012"/>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0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School absence with sexual orientation and gender identity</a:t>
            </a:r>
            <a:endParaRPr sz="900"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251" name="Google Shape;251;p35"/>
          <p:cNvSpPr txBox="1"/>
          <p:nvPr/>
        </p:nvSpPr>
        <p:spPr>
          <a:xfrm>
            <a:off x="11543250" y="3910044"/>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999999"/>
                </a:solidFill>
                <a:latin typeface="Open Sans"/>
                <a:ea typeface="Open Sans"/>
                <a:cs typeface="Open Sans"/>
                <a:sym typeface="Open Sans"/>
              </a:rPr>
              <a:t>Recently (in the last 6 months) have you missed school because you felt unsafe? </a:t>
            </a:r>
            <a:endParaRPr sz="2400">
              <a:solidFill>
                <a:srgbClr val="999999"/>
              </a:solidFill>
              <a:latin typeface="Open Sans"/>
              <a:ea typeface="Open Sans"/>
              <a:cs typeface="Open Sans"/>
              <a:sym typeface="Open Sans"/>
            </a:endParaRPr>
          </a:p>
        </p:txBody>
      </p:sp>
      <p:pic>
        <p:nvPicPr>
          <p:cNvPr id="252" name="Google Shape;252;p35" title="Chart"/>
          <p:cNvPicPr preferRelativeResize="0"/>
          <p:nvPr/>
        </p:nvPicPr>
        <p:blipFill>
          <a:blip r:embed="rId3">
            <a:alphaModFix/>
          </a:blip>
          <a:stretch>
            <a:fillRect/>
          </a:stretch>
        </p:blipFill>
        <p:spPr>
          <a:xfrm>
            <a:off x="12052449" y="4746958"/>
            <a:ext cx="5500925" cy="6345267"/>
          </a:xfrm>
          <a:prstGeom prst="rect">
            <a:avLst/>
          </a:prstGeom>
          <a:noFill/>
          <a:ln>
            <a:noFill/>
          </a:ln>
        </p:spPr>
      </p:pic>
      <p:pic>
        <p:nvPicPr>
          <p:cNvPr id="253" name="Google Shape;253;p35" title="Chart"/>
          <p:cNvPicPr preferRelativeResize="0"/>
          <p:nvPr/>
        </p:nvPicPr>
        <p:blipFill>
          <a:blip r:embed="rId4">
            <a:alphaModFix/>
          </a:blip>
          <a:stretch>
            <a:fillRect/>
          </a:stretch>
        </p:blipFill>
        <p:spPr>
          <a:xfrm>
            <a:off x="18162040" y="4749209"/>
            <a:ext cx="5500925" cy="6340775"/>
          </a:xfrm>
          <a:prstGeom prst="rect">
            <a:avLst/>
          </a:prstGeom>
          <a:noFill/>
          <a:ln>
            <a:noFill/>
          </a:ln>
        </p:spPr>
      </p:pic>
      <p:sp>
        <p:nvSpPr>
          <p:cNvPr id="254" name="Google Shape;254;p35"/>
          <p:cNvSpPr txBox="1"/>
          <p:nvPr/>
        </p:nvSpPr>
        <p:spPr>
          <a:xfrm>
            <a:off x="11543250" y="11089984"/>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5,269</a:t>
            </a:r>
            <a:endParaRPr sz="24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6"/>
          <p:cNvSpPr/>
          <p:nvPr/>
        </p:nvSpPr>
        <p:spPr>
          <a:xfrm>
            <a:off x="964075" y="3027401"/>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The majority of pupils feel confident they know what to do if someone makes them feel unsafe at school, out of school or online. However, with around 1 in 10 pupils reporting no in answer to this question, this means around 3 pupils out of a class of 30 don’t know what to do if they feel unsafe.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our pupils learn about what to do if someone makes them feel unsafe in all contexts (at school, out of school, online)?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do our schools check pupils’ understanding, and how frequently do our schools do this?</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260" name="Google Shape;260;p36"/>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Knowledge of what to do</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261" name="Google Shape;261;p36"/>
          <p:cNvSpPr txBox="1"/>
          <p:nvPr/>
        </p:nvSpPr>
        <p:spPr>
          <a:xfrm>
            <a:off x="11600600" y="3251100"/>
            <a:ext cx="12489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400">
                <a:solidFill>
                  <a:srgbClr val="999999"/>
                </a:solidFill>
                <a:latin typeface="Open Sans"/>
                <a:ea typeface="Open Sans"/>
                <a:cs typeface="Open Sans"/>
                <a:sym typeface="Open Sans"/>
              </a:rPr>
              <a:t>Do you know what to do if someone makes you feel unsafe…?</a:t>
            </a:r>
            <a:endParaRPr sz="2400">
              <a:solidFill>
                <a:srgbClr val="999999"/>
              </a:solidFill>
              <a:latin typeface="Open Sans"/>
              <a:ea typeface="Open Sans"/>
              <a:cs typeface="Open Sans"/>
              <a:sym typeface="Open Sans"/>
            </a:endParaRPr>
          </a:p>
        </p:txBody>
      </p:sp>
      <p:pic>
        <p:nvPicPr>
          <p:cNvPr id="262" name="Google Shape;262;p36" title="Chart"/>
          <p:cNvPicPr preferRelativeResize="0"/>
          <p:nvPr/>
        </p:nvPicPr>
        <p:blipFill>
          <a:blip r:embed="rId3">
            <a:alphaModFix/>
          </a:blip>
          <a:stretch>
            <a:fillRect/>
          </a:stretch>
        </p:blipFill>
        <p:spPr>
          <a:xfrm>
            <a:off x="11600600" y="3805200"/>
            <a:ext cx="3889145" cy="4638246"/>
          </a:xfrm>
          <a:prstGeom prst="rect">
            <a:avLst/>
          </a:prstGeom>
          <a:noFill/>
          <a:ln>
            <a:noFill/>
          </a:ln>
        </p:spPr>
      </p:pic>
      <p:pic>
        <p:nvPicPr>
          <p:cNvPr id="263" name="Google Shape;263;p36" title="Chart"/>
          <p:cNvPicPr preferRelativeResize="0"/>
          <p:nvPr/>
        </p:nvPicPr>
        <p:blipFill>
          <a:blip r:embed="rId4">
            <a:alphaModFix/>
          </a:blip>
          <a:stretch>
            <a:fillRect/>
          </a:stretch>
        </p:blipFill>
        <p:spPr>
          <a:xfrm>
            <a:off x="15646326" y="3805200"/>
            <a:ext cx="3889145" cy="4652748"/>
          </a:xfrm>
          <a:prstGeom prst="rect">
            <a:avLst/>
          </a:prstGeom>
          <a:noFill/>
          <a:ln>
            <a:noFill/>
          </a:ln>
        </p:spPr>
      </p:pic>
      <p:pic>
        <p:nvPicPr>
          <p:cNvPr id="264" name="Google Shape;264;p36" title="Chart"/>
          <p:cNvPicPr preferRelativeResize="0"/>
          <p:nvPr/>
        </p:nvPicPr>
        <p:blipFill>
          <a:blip r:embed="rId5">
            <a:alphaModFix/>
          </a:blip>
          <a:stretch>
            <a:fillRect/>
          </a:stretch>
        </p:blipFill>
        <p:spPr>
          <a:xfrm>
            <a:off x="19692055" y="3805202"/>
            <a:ext cx="3889145" cy="4652748"/>
          </a:xfrm>
          <a:prstGeom prst="rect">
            <a:avLst/>
          </a:prstGeom>
          <a:noFill/>
          <a:ln>
            <a:noFill/>
          </a:ln>
        </p:spPr>
      </p:pic>
      <p:sp>
        <p:nvSpPr>
          <p:cNvPr id="265" name="Google Shape;265;p36"/>
          <p:cNvSpPr txBox="1"/>
          <p:nvPr/>
        </p:nvSpPr>
        <p:spPr>
          <a:xfrm>
            <a:off x="11430300" y="844345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68,214</a:t>
            </a:r>
            <a:endParaRPr sz="24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p:nvPr/>
        </p:nvSpPr>
        <p:spPr>
          <a:xfrm>
            <a:off x="964075" y="2893586"/>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Only a quarter of those who have felt unsafe reported it to an adult at school. 45% of pupils who felt unsafe told an adult outside of school.</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1100" dirty="0">
              <a:solidFill>
                <a:schemeClr val="dk1"/>
              </a:solidFill>
              <a:latin typeface="Arial" panose="020B0604020202020204" pitchFamily="34" charset="0"/>
              <a:ea typeface="Open Sans"/>
              <a:cs typeface="Arial" panose="020B0604020202020204" pitchFamily="34" charset="0"/>
              <a:sym typeface="Open Sans"/>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What mechanisms do we have in place to support pupils to report if they feel unsafe?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Are there frequent, diverse opportunities for pupils to report feeling unsafe in school in ways that are confidential and inclusive, and engender a feeling of being “heard”? </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271" name="Google Shape;271;p37"/>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Telling an adult</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272" name="Google Shape;272;p37" title="Chart"/>
          <p:cNvPicPr preferRelativeResize="0"/>
          <p:nvPr/>
        </p:nvPicPr>
        <p:blipFill>
          <a:blip r:embed="rId3">
            <a:alphaModFix/>
          </a:blip>
          <a:stretch>
            <a:fillRect/>
          </a:stretch>
        </p:blipFill>
        <p:spPr>
          <a:xfrm>
            <a:off x="18027300" y="4262361"/>
            <a:ext cx="5478725" cy="6323197"/>
          </a:xfrm>
          <a:prstGeom prst="rect">
            <a:avLst/>
          </a:prstGeom>
          <a:noFill/>
          <a:ln>
            <a:noFill/>
          </a:ln>
        </p:spPr>
      </p:pic>
      <p:pic>
        <p:nvPicPr>
          <p:cNvPr id="273" name="Google Shape;273;p37" title="Chart"/>
          <p:cNvPicPr preferRelativeResize="0"/>
          <p:nvPr/>
        </p:nvPicPr>
        <p:blipFill>
          <a:blip r:embed="rId4">
            <a:alphaModFix/>
          </a:blip>
          <a:stretch>
            <a:fillRect/>
          </a:stretch>
        </p:blipFill>
        <p:spPr>
          <a:xfrm>
            <a:off x="11818900" y="4240731"/>
            <a:ext cx="5478725" cy="6344825"/>
          </a:xfrm>
          <a:prstGeom prst="rect">
            <a:avLst/>
          </a:prstGeom>
          <a:noFill/>
          <a:ln>
            <a:noFill/>
          </a:ln>
        </p:spPr>
      </p:pic>
      <p:sp>
        <p:nvSpPr>
          <p:cNvPr id="274" name="Google Shape;274;p37"/>
          <p:cNvSpPr txBox="1"/>
          <p:nvPr/>
        </p:nvSpPr>
        <p:spPr>
          <a:xfrm>
            <a:off x="11818950" y="3317333"/>
            <a:ext cx="5478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999999"/>
                </a:solidFill>
                <a:latin typeface="Open Sans"/>
                <a:ea typeface="Open Sans"/>
                <a:cs typeface="Open Sans"/>
                <a:sym typeface="Open Sans"/>
              </a:rPr>
              <a:t>When you felt unsafe, did you tell any adults at school about it?</a:t>
            </a:r>
            <a:endParaRPr sz="2400" dirty="0">
              <a:solidFill>
                <a:srgbClr val="999999"/>
              </a:solidFill>
              <a:latin typeface="Open Sans"/>
              <a:ea typeface="Open Sans"/>
              <a:cs typeface="Open Sans"/>
              <a:sym typeface="Open Sans"/>
            </a:endParaRPr>
          </a:p>
        </p:txBody>
      </p:sp>
      <p:sp>
        <p:nvSpPr>
          <p:cNvPr id="275" name="Google Shape;275;p37"/>
          <p:cNvSpPr txBox="1"/>
          <p:nvPr/>
        </p:nvSpPr>
        <p:spPr>
          <a:xfrm>
            <a:off x="18027350" y="3317333"/>
            <a:ext cx="5478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999999"/>
                </a:solidFill>
                <a:latin typeface="Open Sans"/>
                <a:ea typeface="Open Sans"/>
                <a:cs typeface="Open Sans"/>
                <a:sym typeface="Open Sans"/>
              </a:rPr>
              <a:t>When you felt unsafe, did you tell any adults outside of school about it?</a:t>
            </a:r>
            <a:endParaRPr sz="2400">
              <a:solidFill>
                <a:srgbClr val="999999"/>
              </a:solidFill>
              <a:latin typeface="Open Sans"/>
              <a:ea typeface="Open Sans"/>
              <a:cs typeface="Open Sans"/>
              <a:sym typeface="Open Sans"/>
            </a:endParaRPr>
          </a:p>
        </p:txBody>
      </p:sp>
      <p:sp>
        <p:nvSpPr>
          <p:cNvPr id="276" name="Google Shape;276;p37"/>
          <p:cNvSpPr txBox="1"/>
          <p:nvPr/>
        </p:nvSpPr>
        <p:spPr>
          <a:xfrm>
            <a:off x="11395325" y="10638408"/>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15,145</a:t>
            </a:r>
            <a:endParaRPr sz="24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p:cNvGrpSpPr/>
        <p:nvPr/>
      </p:nvGrpSpPr>
      <p:grpSpPr>
        <a:xfrm>
          <a:off x="0" y="0"/>
          <a:ext cx="0" cy="0"/>
          <a:chOff x="0" y="0"/>
          <a:chExt cx="0" cy="0"/>
        </a:xfrm>
      </p:grpSpPr>
      <p:sp>
        <p:nvSpPr>
          <p:cNvPr id="281" name="Google Shape;281;p38"/>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chemeClr val="bg1"/>
                </a:solidFill>
                <a:latin typeface="+mj-lt"/>
                <a:ea typeface="Montserrat SemiBold"/>
                <a:cs typeface="Montserrat SemiBold"/>
                <a:sym typeface="Montserrat SemiBold"/>
              </a:rPr>
              <a:t>Recommended next steps</a:t>
            </a:r>
            <a:endParaRPr dirty="0">
              <a:solidFill>
                <a:schemeClr val="bg1"/>
              </a:solidFill>
              <a:latin typeface="+mj-lt"/>
              <a:ea typeface="Montserrat SemiBold"/>
              <a:cs typeface="Montserrat SemiBold"/>
              <a:sym typeface="Montserrat SemiBold"/>
            </a:endParaRPr>
          </a:p>
        </p:txBody>
      </p:sp>
      <p:cxnSp>
        <p:nvCxnSpPr>
          <p:cNvPr id="5" name="Straight Connector 4">
            <a:extLst>
              <a:ext uri="{FF2B5EF4-FFF2-40B4-BE49-F238E27FC236}">
                <a16:creationId xmlns:a16="http://schemas.microsoft.com/office/drawing/2014/main" id="{C2E7AE52-31AE-EA4B-9C6B-3246E63A10C4}"/>
              </a:ext>
            </a:extLst>
          </p:cNvPr>
          <p:cNvCxnSpPr>
            <a:cxnSpLocks/>
          </p:cNvCxnSpPr>
          <p:nvPr/>
        </p:nvCxnSpPr>
        <p:spPr>
          <a:xfrm>
            <a:off x="948900" y="2427832"/>
            <a:ext cx="215087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10648061-B7F2-044D-A730-3A40CB6145CF}"/>
              </a:ext>
            </a:extLst>
          </p:cNvPr>
          <p:cNvGraphicFramePr>
            <a:graphicFrameLocks noGrp="1"/>
          </p:cNvGraphicFramePr>
          <p:nvPr>
            <p:extLst>
              <p:ext uri="{D42A27DB-BD31-4B8C-83A1-F6EECF244321}">
                <p14:modId xmlns:p14="http://schemas.microsoft.com/office/powerpoint/2010/main" val="1983617131"/>
              </p:ext>
            </p:extLst>
          </p:nvPr>
        </p:nvGraphicFramePr>
        <p:xfrm>
          <a:off x="944219" y="2316715"/>
          <a:ext cx="22495562" cy="10751553"/>
        </p:xfrm>
        <a:graphic>
          <a:graphicData uri="http://schemas.openxmlformats.org/drawingml/2006/table">
            <a:tbl>
              <a:tblPr/>
              <a:tblGrid>
                <a:gridCol w="2116696">
                  <a:extLst>
                    <a:ext uri="{9D8B030D-6E8A-4147-A177-3AD203B41FA5}">
                      <a16:colId xmlns:a16="http://schemas.microsoft.com/office/drawing/2014/main" val="1564754436"/>
                    </a:ext>
                  </a:extLst>
                </a:gridCol>
                <a:gridCol w="15446541">
                  <a:extLst>
                    <a:ext uri="{9D8B030D-6E8A-4147-A177-3AD203B41FA5}">
                      <a16:colId xmlns:a16="http://schemas.microsoft.com/office/drawing/2014/main" val="3078459567"/>
                    </a:ext>
                  </a:extLst>
                </a:gridCol>
                <a:gridCol w="4932325">
                  <a:extLst>
                    <a:ext uri="{9D8B030D-6E8A-4147-A177-3AD203B41FA5}">
                      <a16:colId xmlns:a16="http://schemas.microsoft.com/office/drawing/2014/main" val="2107434453"/>
                    </a:ext>
                  </a:extLst>
                </a:gridCol>
              </a:tblGrid>
              <a:tr h="565970">
                <a:tc>
                  <a:txBody>
                    <a:bodyPr/>
                    <a:lstStyle/>
                    <a:p>
                      <a:pPr algn="l" rtl="0" fontAlgn="t">
                        <a:spcBef>
                          <a:spcPts val="0"/>
                        </a:spcBef>
                        <a:spcAft>
                          <a:spcPts val="0"/>
                        </a:spcAft>
                      </a:pPr>
                      <a:r>
                        <a:rPr lang="en-GB" sz="2200" b="1" i="0" u="none" strike="noStrike" dirty="0">
                          <a:solidFill>
                            <a:schemeClr val="bg1"/>
                          </a:solidFill>
                          <a:effectLst/>
                          <a:latin typeface="Arial" panose="020B0604020202020204" pitchFamily="34" charset="0"/>
                        </a:rPr>
                        <a:t>Focus area</a:t>
                      </a:r>
                      <a:endParaRPr lang="en-GB" sz="2200" b="1" dirty="0">
                        <a:solidFill>
                          <a:schemeClr val="bg1"/>
                        </a:solidFill>
                        <a:effectLst/>
                      </a:endParaRPr>
                    </a:p>
                  </a:txBody>
                  <a:tcPr marL="45720" marR="45720" anchor="ctr">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rgbClr val="0A2641"/>
                    </a:solidFill>
                  </a:tcPr>
                </a:tc>
                <a:tc>
                  <a:txBody>
                    <a:bodyPr/>
                    <a:lstStyle/>
                    <a:p>
                      <a:pPr algn="l" rtl="0" fontAlgn="t">
                        <a:spcBef>
                          <a:spcPts val="0"/>
                        </a:spcBef>
                        <a:spcAft>
                          <a:spcPts val="0"/>
                        </a:spcAft>
                      </a:pPr>
                      <a:r>
                        <a:rPr lang="en-GB" sz="2200" b="1" i="0" u="none" strike="noStrike" dirty="0">
                          <a:solidFill>
                            <a:schemeClr val="bg1"/>
                          </a:solidFill>
                          <a:effectLst/>
                          <a:latin typeface="Arial" panose="020B0604020202020204" pitchFamily="34" charset="0"/>
                        </a:rPr>
                        <a:t>Steps to take</a:t>
                      </a:r>
                      <a:endParaRPr lang="en-GB" sz="2200" b="1" dirty="0">
                        <a:solidFill>
                          <a:schemeClr val="bg1"/>
                        </a:solidFill>
                        <a:effectLst/>
                      </a:endParaRPr>
                    </a:p>
                  </a:txBody>
                  <a:tcPr marL="45720" marR="45720" anchor="ctr">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rgbClr val="0A2641"/>
                    </a:solidFill>
                  </a:tcPr>
                </a:tc>
                <a:tc>
                  <a:txBody>
                    <a:bodyPr/>
                    <a:lstStyle/>
                    <a:p>
                      <a:pPr algn="l" rtl="0" fontAlgn="t">
                        <a:spcBef>
                          <a:spcPts val="0"/>
                        </a:spcBef>
                        <a:spcAft>
                          <a:spcPts val="0"/>
                        </a:spcAft>
                      </a:pPr>
                      <a:r>
                        <a:rPr lang="en-GB" sz="2200" b="1" i="0" u="none" strike="noStrike" dirty="0">
                          <a:solidFill>
                            <a:schemeClr val="bg1"/>
                          </a:solidFill>
                          <a:effectLst/>
                          <a:latin typeface="Arial" panose="020B0604020202020204" pitchFamily="34" charset="0"/>
                        </a:rPr>
                        <a:t>Resources to help you</a:t>
                      </a:r>
                      <a:endParaRPr lang="en-GB" sz="2200" b="1" dirty="0">
                        <a:solidFill>
                          <a:schemeClr val="bg1"/>
                        </a:solidFill>
                        <a:effectLst/>
                      </a:endParaRPr>
                    </a:p>
                  </a:txBody>
                  <a:tcPr marL="45720" marR="45720" anchor="ctr">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rgbClr val="0A2641"/>
                    </a:solidFill>
                  </a:tcPr>
                </a:tc>
                <a:extLst>
                  <a:ext uri="{0D108BD9-81ED-4DB2-BD59-A6C34878D82A}">
                    <a16:rowId xmlns:a16="http://schemas.microsoft.com/office/drawing/2014/main" val="2436301957"/>
                  </a:ext>
                </a:extLst>
              </a:tr>
              <a:tr h="2730315">
                <a:tc>
                  <a:txBody>
                    <a:bodyPr/>
                    <a:lstStyle/>
                    <a:p>
                      <a:pPr rtl="0" fontAlgn="t">
                        <a:spcBef>
                          <a:spcPts val="0"/>
                        </a:spcBef>
                        <a:spcAft>
                          <a:spcPts val="0"/>
                        </a:spcAft>
                      </a:pPr>
                      <a:r>
                        <a:rPr lang="en-GB" sz="2000" b="1" i="0" u="none" strike="noStrike" dirty="0">
                          <a:solidFill>
                            <a:srgbClr val="0A2641"/>
                          </a:solidFill>
                          <a:effectLst/>
                          <a:latin typeface="Arial" panose="020B0604020202020204" pitchFamily="34" charset="0"/>
                        </a:rPr>
                        <a:t>Prevent child-on-child abuse</a:t>
                      </a:r>
                      <a:endParaRPr lang="en-GB" sz="2000" b="1" dirty="0">
                        <a:solidFill>
                          <a:srgbClr val="0A2641"/>
                        </a:solidFill>
                        <a:effectLst/>
                      </a:endParaRP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13263F"/>
                          </a:solidFill>
                          <a:effectLst/>
                          <a:latin typeface="+mn-lt"/>
                        </a:rPr>
                        <a:t>The survey highlights that, most often, it’s other children making pupils feel unsafe at school. There’s no silver bullet to address child-on-child abuse (which includes bullying, physical abuse, sexual abuse, hazing and more) and addressing this issue requires a holistic approach. </a:t>
                      </a:r>
                      <a:endParaRPr lang="en-US" sz="2000" dirty="0">
                        <a:solidFill>
                          <a:srgbClr val="13263F"/>
                        </a:solidFill>
                        <a:effectLst/>
                        <a:latin typeface="+mn-lt"/>
                      </a:endParaRPr>
                    </a:p>
                    <a:p>
                      <a:pPr rtl="0" fontAlgn="t">
                        <a:spcBef>
                          <a:spcPts val="0"/>
                        </a:spcBef>
                        <a:spcAft>
                          <a:spcPts val="0"/>
                        </a:spcAft>
                      </a:pPr>
                      <a:br>
                        <a:rPr lang="en-US" sz="2000" dirty="0">
                          <a:solidFill>
                            <a:srgbClr val="13263F"/>
                          </a:solidFill>
                          <a:effectLst/>
                          <a:latin typeface="+mn-lt"/>
                        </a:rPr>
                      </a:br>
                      <a:r>
                        <a:rPr lang="en-US" sz="2000" b="0" i="0" u="none" strike="noStrike" dirty="0">
                          <a:solidFill>
                            <a:srgbClr val="13263F"/>
                          </a:solidFill>
                          <a:effectLst/>
                          <a:latin typeface="+mn-lt"/>
                        </a:rPr>
                        <a:t>A robust approach to personal, social and health education (PSHE), embedded throughout the curriculum, is key to making sure your treatment of this issue doesn’t feel ‘tokenistic’ to pupils. </a:t>
                      </a:r>
                      <a:endParaRPr lang="en-US" sz="2000" dirty="0">
                        <a:solidFill>
                          <a:srgbClr val="13263F"/>
                        </a:solidFill>
                        <a:effectLst/>
                        <a:latin typeface="+mn-lt"/>
                      </a:endParaRPr>
                    </a:p>
                    <a:p>
                      <a:pPr rtl="0" fontAlgn="t">
                        <a:spcBef>
                          <a:spcPts val="0"/>
                        </a:spcBef>
                        <a:spcAft>
                          <a:spcPts val="0"/>
                        </a:spcAft>
                      </a:pPr>
                      <a:br>
                        <a:rPr lang="en-US" sz="2000" dirty="0">
                          <a:solidFill>
                            <a:srgbClr val="13263F"/>
                          </a:solidFill>
                          <a:effectLst/>
                          <a:latin typeface="+mn-lt"/>
                        </a:rPr>
                      </a:br>
                      <a:r>
                        <a:rPr lang="en-US" sz="2000" b="0" i="0" u="none" strike="noStrike" dirty="0">
                          <a:solidFill>
                            <a:srgbClr val="13263F"/>
                          </a:solidFill>
                          <a:effectLst/>
                          <a:latin typeface="+mn-lt"/>
                        </a:rPr>
                        <a:t>Work to develop a culture in your schools that consistently challenges inappropriate </a:t>
                      </a:r>
                      <a:r>
                        <a:rPr lang="en-US" sz="2000" b="0" i="0" u="none" strike="noStrike" dirty="0" err="1">
                          <a:solidFill>
                            <a:srgbClr val="13263F"/>
                          </a:solidFill>
                          <a:effectLst/>
                          <a:latin typeface="+mn-lt"/>
                        </a:rPr>
                        <a:t>behaviour</a:t>
                      </a:r>
                      <a:r>
                        <a:rPr lang="en-US" sz="2000" b="0" i="0" u="none" strike="noStrike" dirty="0">
                          <a:solidFill>
                            <a:srgbClr val="13263F"/>
                          </a:solidFill>
                          <a:effectLst/>
                          <a:latin typeface="+mn-lt"/>
                        </a:rPr>
                        <a:t>, and encourages pupils to come forward when they see something inappropriate. Regular staff training, as well as well-embedded and easy-to-understand policies, are important tools to help with this.</a:t>
                      </a:r>
                      <a:endParaRPr lang="en-US" sz="2000" dirty="0">
                        <a:solidFill>
                          <a:srgbClr val="13263F"/>
                        </a:solidFill>
                        <a:effectLst/>
                        <a:latin typeface="+mn-lt"/>
                      </a:endParaRPr>
                    </a:p>
                  </a:txBody>
                  <a:tcPr marL="31750" marR="31750" marT="31750" marB="3175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marL="342900" indent="-342900" rtl="0" fontAlgn="base">
                        <a:spcBef>
                          <a:spcPts val="0"/>
                        </a:spcBef>
                        <a:spcAft>
                          <a:spcPts val="6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3">
                            <a:extLst>
                              <a:ext uri="{A12FA001-AC4F-418D-AE19-62706E023703}">
                                <ahyp:hlinkClr xmlns:ahyp="http://schemas.microsoft.com/office/drawing/2018/hyperlinkcolor" val="tx"/>
                              </a:ext>
                            </a:extLst>
                          </a:hlinkClick>
                        </a:rPr>
                        <a:t>How to prevent child-on-child abuse</a:t>
                      </a:r>
                      <a:endParaRPr lang="en-US" sz="2000" b="0" i="0" u="sng" strike="noStrike" dirty="0">
                        <a:solidFill>
                          <a:srgbClr val="0000FF"/>
                        </a:solidFill>
                        <a:effectLst/>
                        <a:latin typeface="Arial" panose="020B0604020202020204" pitchFamily="34" charset="0"/>
                      </a:endParaRPr>
                    </a:p>
                    <a:p>
                      <a:pPr marL="342900" indent="-342900" rtl="0" fontAlgn="base">
                        <a:spcBef>
                          <a:spcPts val="0"/>
                        </a:spcBef>
                        <a:spcAft>
                          <a:spcPts val="6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4">
                            <a:extLst>
                              <a:ext uri="{A12FA001-AC4F-418D-AE19-62706E023703}">
                                <ahyp:hlinkClr xmlns:ahyp="http://schemas.microsoft.com/office/drawing/2018/hyperlinkcolor" val="tx"/>
                              </a:ext>
                            </a:extLst>
                          </a:hlinkClick>
                        </a:rPr>
                        <a:t>How to encourage the reporting of sexism and sexual harassment</a:t>
                      </a:r>
                      <a:r>
                        <a:rPr lang="en-US" sz="2000" b="0" i="0" u="none" strike="noStrike" dirty="0">
                          <a:solidFill>
                            <a:srgbClr val="0000FF"/>
                          </a:solidFill>
                          <a:effectLst/>
                          <a:latin typeface="Arial" panose="020B0604020202020204" pitchFamily="34" charset="0"/>
                        </a:rPr>
                        <a:t> </a:t>
                      </a:r>
                    </a:p>
                    <a:p>
                      <a:pPr marL="342900" indent="-342900" rtl="0" fontAlgn="base">
                        <a:spcBef>
                          <a:spcPts val="0"/>
                        </a:spcBef>
                        <a:spcAft>
                          <a:spcPts val="6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5">
                            <a:extLst>
                              <a:ext uri="{A12FA001-AC4F-418D-AE19-62706E023703}">
                                <ahyp:hlinkClr xmlns:ahyp="http://schemas.microsoft.com/office/drawing/2018/hyperlinkcolor" val="tx"/>
                              </a:ext>
                            </a:extLst>
                          </a:hlinkClick>
                        </a:rPr>
                        <a:t>eLearning: child-on-child abuse</a:t>
                      </a:r>
                      <a:endParaRPr lang="en-US" sz="2000" b="0" i="0" u="sng" strike="noStrike" dirty="0">
                        <a:solidFill>
                          <a:srgbClr val="0000FF"/>
                        </a:solidFill>
                        <a:effectLst/>
                        <a:latin typeface="Arial" panose="020B0604020202020204" pitchFamily="34" charset="0"/>
                      </a:endParaRPr>
                    </a:p>
                    <a:p>
                      <a:pPr marL="342900" indent="-342900" rtl="0" fontAlgn="base">
                        <a:spcBef>
                          <a:spcPts val="0"/>
                        </a:spcBef>
                        <a:spcAft>
                          <a:spcPts val="6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6">
                            <a:extLst>
                              <a:ext uri="{A12FA001-AC4F-418D-AE19-62706E023703}">
                                <ahyp:hlinkClr xmlns:ahyp="http://schemas.microsoft.com/office/drawing/2018/hyperlinkcolor" val="tx"/>
                              </a:ext>
                            </a:extLst>
                          </a:hlinkClick>
                        </a:rPr>
                        <a:t>Staff briefing: how we can tackle sexism and sexual harassment in our school</a:t>
                      </a:r>
                      <a:r>
                        <a:rPr lang="en-US" sz="2000" b="0" i="0" u="none" strike="noStrike" dirty="0">
                          <a:solidFill>
                            <a:srgbClr val="0000FF"/>
                          </a:solidFill>
                          <a:effectLst/>
                          <a:latin typeface="Arial" panose="020B0604020202020204" pitchFamily="34" charset="0"/>
                        </a:rPr>
                        <a:t> </a:t>
                      </a: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509012857"/>
                  </a:ext>
                </a:extLst>
              </a:tr>
              <a:tr h="1917156">
                <a:tc>
                  <a:txBody>
                    <a:bodyPr/>
                    <a:lstStyle/>
                    <a:p>
                      <a:pPr rtl="0" fontAlgn="t">
                        <a:spcBef>
                          <a:spcPts val="0"/>
                        </a:spcBef>
                        <a:spcAft>
                          <a:spcPts val="0"/>
                        </a:spcAft>
                      </a:pPr>
                      <a:r>
                        <a:rPr lang="en-US" sz="2000" b="1" i="0" u="none" strike="noStrike" dirty="0">
                          <a:solidFill>
                            <a:srgbClr val="0A2641"/>
                          </a:solidFill>
                          <a:effectLst/>
                          <a:latin typeface="Arial" panose="020B0604020202020204" pitchFamily="34" charset="0"/>
                        </a:rPr>
                        <a:t>Support pupils who are LGBTQ+</a:t>
                      </a:r>
                      <a:endParaRPr lang="en-US" sz="2000" b="1" dirty="0">
                        <a:solidFill>
                          <a:srgbClr val="0A2641"/>
                        </a:solidFill>
                        <a:effectLst/>
                      </a:endParaRP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tc>
                  <a:txBody>
                    <a:bodyPr/>
                    <a:lstStyle/>
                    <a:p>
                      <a:pPr rtl="0" fontAlgn="t">
                        <a:spcBef>
                          <a:spcPts val="0"/>
                        </a:spcBef>
                        <a:spcAft>
                          <a:spcPts val="0"/>
                        </a:spcAft>
                      </a:pPr>
                      <a:r>
                        <a:rPr lang="en-US" sz="2000" b="0" i="0" u="none" strike="noStrike" dirty="0">
                          <a:solidFill>
                            <a:srgbClr val="13263F"/>
                          </a:solidFill>
                          <a:effectLst/>
                          <a:latin typeface="+mn-lt"/>
                        </a:rPr>
                        <a:t>Pupils who are LGBTQ+ are more likely than their peers to report feeling unsafe at school.</a:t>
                      </a:r>
                      <a:endParaRPr lang="en-US" sz="2000" dirty="0">
                        <a:solidFill>
                          <a:srgbClr val="13263F"/>
                        </a:solidFill>
                        <a:effectLst/>
                        <a:latin typeface="+mn-lt"/>
                      </a:endParaRPr>
                    </a:p>
                    <a:p>
                      <a:pPr rtl="0" fontAlgn="t">
                        <a:spcBef>
                          <a:spcPts val="0"/>
                        </a:spcBef>
                        <a:spcAft>
                          <a:spcPts val="0"/>
                        </a:spcAft>
                      </a:pPr>
                      <a:br>
                        <a:rPr lang="en-US" sz="2000" dirty="0">
                          <a:solidFill>
                            <a:srgbClr val="13263F"/>
                          </a:solidFill>
                          <a:effectLst/>
                          <a:latin typeface="+mn-lt"/>
                        </a:rPr>
                      </a:br>
                      <a:r>
                        <a:rPr lang="en-US" sz="2000" b="0" i="0" u="none" strike="noStrike" dirty="0">
                          <a:solidFill>
                            <a:srgbClr val="13263F"/>
                          </a:solidFill>
                          <a:effectLst/>
                          <a:latin typeface="+mn-lt"/>
                        </a:rPr>
                        <a:t>Creating an inclusive environment where pupils who are LGBTQ+ feel represented and valued will go a long way in making those pupils feel safe in your schools. </a:t>
                      </a:r>
                      <a:endParaRPr lang="en-US" sz="2000" dirty="0">
                        <a:solidFill>
                          <a:srgbClr val="13263F"/>
                        </a:solidFill>
                        <a:effectLst/>
                        <a:latin typeface="+mn-lt"/>
                      </a:endParaRPr>
                    </a:p>
                    <a:p>
                      <a:pPr rtl="0" fontAlgn="t">
                        <a:spcBef>
                          <a:spcPts val="0"/>
                        </a:spcBef>
                        <a:spcAft>
                          <a:spcPts val="0"/>
                        </a:spcAft>
                      </a:pPr>
                      <a:br>
                        <a:rPr lang="en-US" sz="2000" dirty="0">
                          <a:solidFill>
                            <a:srgbClr val="13263F"/>
                          </a:solidFill>
                          <a:effectLst/>
                          <a:latin typeface="+mn-lt"/>
                        </a:rPr>
                      </a:br>
                      <a:r>
                        <a:rPr lang="en-US" sz="2000" b="0" i="0" u="none" strike="noStrike" dirty="0">
                          <a:solidFill>
                            <a:srgbClr val="13263F"/>
                          </a:solidFill>
                          <a:effectLst/>
                          <a:latin typeface="+mn-lt"/>
                        </a:rPr>
                        <a:t>To be successful, an inclusive approach needs to cover everything from the language you use, what you teach and who you recruit.</a:t>
                      </a:r>
                      <a:endParaRPr lang="en-US" sz="2000" dirty="0">
                        <a:solidFill>
                          <a:srgbClr val="13263F"/>
                        </a:solidFill>
                        <a:effectLst/>
                        <a:latin typeface="+mn-lt"/>
                      </a:endParaRPr>
                    </a:p>
                  </a:txBody>
                  <a:tcPr marL="31750" marR="31750" marT="31750" marB="3175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tc>
                  <a:txBody>
                    <a:bodyPr/>
                    <a:lstStyle/>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7">
                            <a:extLst>
                              <a:ext uri="{A12FA001-AC4F-418D-AE19-62706E023703}">
                                <ahyp:hlinkClr xmlns:ahyp="http://schemas.microsoft.com/office/drawing/2018/hyperlinkcolor" val="tx"/>
                              </a:ext>
                            </a:extLst>
                          </a:hlinkClick>
                        </a:rPr>
                        <a:t>Whole-school audit: gender and LGBTQ+ inclusivity</a:t>
                      </a:r>
                      <a:r>
                        <a:rPr lang="en-US" sz="2000" b="0" i="0" u="none" strike="noStrike" dirty="0">
                          <a:solidFill>
                            <a:srgbClr val="0000FF"/>
                          </a:solidFill>
                          <a:effectLst/>
                          <a:latin typeface="Arial" panose="020B0604020202020204" pitchFamily="34" charset="0"/>
                        </a:rPr>
                        <a:t> </a:t>
                      </a:r>
                    </a:p>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8">
                            <a:extLst>
                              <a:ext uri="{A12FA001-AC4F-418D-AE19-62706E023703}">
                                <ahyp:hlinkClr xmlns:ahyp="http://schemas.microsoft.com/office/drawing/2018/hyperlinkcolor" val="tx"/>
                              </a:ext>
                            </a:extLst>
                          </a:hlinkClick>
                        </a:rPr>
                        <a:t>Curriculum audit: gender and LGBTQ+ inclusivity</a:t>
                      </a:r>
                      <a:r>
                        <a:rPr lang="en-US" sz="2000" b="0" i="0" u="none" strike="noStrike" dirty="0">
                          <a:solidFill>
                            <a:srgbClr val="0000FF"/>
                          </a:solidFill>
                          <a:effectLst/>
                          <a:latin typeface="Arial" panose="020B0604020202020204" pitchFamily="34" charset="0"/>
                        </a:rPr>
                        <a:t> </a:t>
                      </a:r>
                    </a:p>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9">
                            <a:extLst>
                              <a:ext uri="{A12FA001-AC4F-418D-AE19-62706E023703}">
                                <ahyp:hlinkClr xmlns:ahyp="http://schemas.microsoft.com/office/drawing/2018/hyperlinkcolor" val="tx"/>
                              </a:ext>
                            </a:extLst>
                          </a:hlinkClick>
                        </a:rPr>
                        <a:t>Supporting trans pupils: a toolkit</a:t>
                      </a:r>
                      <a:r>
                        <a:rPr lang="en-US" sz="2000" b="0" i="0" u="none" strike="noStrike" dirty="0">
                          <a:solidFill>
                            <a:srgbClr val="0000FF"/>
                          </a:solidFill>
                          <a:effectLst/>
                          <a:latin typeface="Arial" panose="020B0604020202020204" pitchFamily="34" charset="0"/>
                        </a:rPr>
                        <a:t> </a:t>
                      </a: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5033495"/>
                  </a:ext>
                </a:extLst>
              </a:tr>
              <a:tr h="1917156">
                <a:tc>
                  <a:txBody>
                    <a:bodyPr/>
                    <a:lstStyle/>
                    <a:p>
                      <a:pPr rtl="0" fontAlgn="t">
                        <a:spcBef>
                          <a:spcPts val="0"/>
                        </a:spcBef>
                        <a:spcAft>
                          <a:spcPts val="0"/>
                        </a:spcAft>
                      </a:pPr>
                      <a:r>
                        <a:rPr lang="en-US" sz="2000" b="1" i="0" u="none" strike="noStrike" dirty="0">
                          <a:solidFill>
                            <a:srgbClr val="0A2641"/>
                          </a:solidFill>
                          <a:effectLst/>
                          <a:latin typeface="Arial" panose="020B0604020202020204" pitchFamily="34" charset="0"/>
                        </a:rPr>
                        <a:t>Maintain a focus on online safety</a:t>
                      </a:r>
                      <a:endParaRPr lang="en-US" sz="2000" b="1" dirty="0">
                        <a:solidFill>
                          <a:srgbClr val="0A2641"/>
                        </a:solidFill>
                        <a:effectLst/>
                      </a:endParaRP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a:solidFill>
                            <a:srgbClr val="13263F"/>
                          </a:solidFill>
                          <a:effectLst/>
                          <a:latin typeface="+mn-lt"/>
                        </a:rPr>
                        <a:t>No matter how safe pupils report feeling online, it’s important that online safety remains a focus. </a:t>
                      </a:r>
                      <a:endParaRPr lang="en-US" sz="2000">
                        <a:solidFill>
                          <a:srgbClr val="13263F"/>
                        </a:solidFill>
                        <a:effectLst/>
                        <a:latin typeface="+mn-lt"/>
                      </a:endParaRPr>
                    </a:p>
                    <a:p>
                      <a:pPr rtl="0" fontAlgn="t">
                        <a:spcBef>
                          <a:spcPts val="0"/>
                        </a:spcBef>
                        <a:spcAft>
                          <a:spcPts val="0"/>
                        </a:spcAft>
                      </a:pPr>
                      <a:br>
                        <a:rPr lang="en-US" sz="2000">
                          <a:solidFill>
                            <a:srgbClr val="13263F"/>
                          </a:solidFill>
                          <a:effectLst/>
                          <a:latin typeface="+mn-lt"/>
                        </a:rPr>
                      </a:br>
                      <a:r>
                        <a:rPr lang="en-US" sz="2000" b="0" i="0" u="none" strike="noStrike">
                          <a:solidFill>
                            <a:srgbClr val="13263F"/>
                          </a:solidFill>
                          <a:effectLst/>
                          <a:latin typeface="+mn-lt"/>
                        </a:rPr>
                        <a:t>Help your schools form strong partnerships with parents and carers around online safety, so they can reinforce online safety teaching at home. These partnerships will also help safeguarding leads pick up on any incidents that pupils report to their parents/carers, rather than to an adult at school.</a:t>
                      </a:r>
                      <a:endParaRPr lang="en-US" sz="2000">
                        <a:solidFill>
                          <a:srgbClr val="13263F"/>
                        </a:solidFill>
                        <a:effectLst/>
                        <a:latin typeface="+mn-lt"/>
                      </a:endParaRPr>
                    </a:p>
                  </a:txBody>
                  <a:tcPr marL="31750" marR="31750" marT="31750" marB="3175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10">
                            <a:extLst>
                              <a:ext uri="{A12FA001-AC4F-418D-AE19-62706E023703}">
                                <ahyp:hlinkClr xmlns:ahyp="http://schemas.microsoft.com/office/drawing/2018/hyperlinkcolor" val="tx"/>
                              </a:ext>
                            </a:extLst>
                          </a:hlinkClick>
                        </a:rPr>
                        <a:t>Online safety: how to review your approach</a:t>
                      </a:r>
                      <a:r>
                        <a:rPr lang="en-US" sz="2000" b="0" i="0" u="none" strike="noStrike" dirty="0">
                          <a:solidFill>
                            <a:srgbClr val="0000FF"/>
                          </a:solidFill>
                          <a:effectLst/>
                          <a:latin typeface="Arial" panose="020B0604020202020204" pitchFamily="34" charset="0"/>
                        </a:rPr>
                        <a:t> </a:t>
                      </a:r>
                    </a:p>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11">
                            <a:extLst>
                              <a:ext uri="{A12FA001-AC4F-418D-AE19-62706E023703}">
                                <ahyp:hlinkClr xmlns:ahyp="http://schemas.microsoft.com/office/drawing/2018/hyperlinkcolor" val="tx"/>
                              </a:ext>
                            </a:extLst>
                          </a:hlinkClick>
                        </a:rPr>
                        <a:t>Online safety: involving parents and carers</a:t>
                      </a:r>
                      <a:r>
                        <a:rPr lang="en-US" sz="2000" b="0" i="0" u="none" strike="noStrike" dirty="0">
                          <a:solidFill>
                            <a:srgbClr val="0000FF"/>
                          </a:solidFill>
                          <a:effectLst/>
                          <a:latin typeface="Arial" panose="020B0604020202020204" pitchFamily="34" charset="0"/>
                        </a:rPr>
                        <a:t> </a:t>
                      </a:r>
                    </a:p>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12">
                            <a:extLst>
                              <a:ext uri="{A12FA001-AC4F-418D-AE19-62706E023703}">
                                <ahyp:hlinkClr xmlns:ahyp="http://schemas.microsoft.com/office/drawing/2018/hyperlinkcolor" val="tx"/>
                              </a:ext>
                            </a:extLst>
                          </a:hlinkClick>
                        </a:rPr>
                        <a:t>Parent factsheets</a:t>
                      </a:r>
                      <a:r>
                        <a:rPr lang="en-US" sz="2000" b="0" i="0" u="none" strike="noStrike" dirty="0">
                          <a:solidFill>
                            <a:srgbClr val="0000FF"/>
                          </a:solidFill>
                          <a:effectLst/>
                          <a:latin typeface="Arial" panose="020B0604020202020204" pitchFamily="34" charset="0"/>
                        </a:rPr>
                        <a:t> </a:t>
                      </a: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101395990"/>
                  </a:ext>
                </a:extLst>
              </a:tr>
              <a:tr h="1646103">
                <a:tc>
                  <a:txBody>
                    <a:bodyPr/>
                    <a:lstStyle/>
                    <a:p>
                      <a:pPr rtl="0" fontAlgn="t">
                        <a:spcBef>
                          <a:spcPts val="0"/>
                        </a:spcBef>
                        <a:spcAft>
                          <a:spcPts val="0"/>
                        </a:spcAft>
                      </a:pPr>
                      <a:r>
                        <a:rPr lang="en-US" sz="2000" b="1" i="0" u="none" strike="noStrike" dirty="0">
                          <a:solidFill>
                            <a:srgbClr val="0A2641"/>
                          </a:solidFill>
                          <a:effectLst/>
                          <a:latin typeface="Arial" panose="020B0604020202020204" pitchFamily="34" charset="0"/>
                        </a:rPr>
                        <a:t>Listen to, and act on, pupil voice</a:t>
                      </a:r>
                      <a:endParaRPr lang="en-US" sz="2000" b="1" dirty="0">
                        <a:solidFill>
                          <a:srgbClr val="0A2641"/>
                        </a:solidFill>
                        <a:effectLst/>
                      </a:endParaRPr>
                    </a:p>
                    <a:p>
                      <a:pPr fontAlgn="t"/>
                      <a:br>
                        <a:rPr lang="en-US" sz="2000" b="1" dirty="0">
                          <a:solidFill>
                            <a:srgbClr val="0A2641"/>
                          </a:solidFill>
                          <a:effectLst/>
                        </a:rPr>
                      </a:br>
                      <a:endParaRPr lang="en-US" sz="2000" b="1" dirty="0">
                        <a:solidFill>
                          <a:srgbClr val="0A2641"/>
                        </a:solidFill>
                        <a:effectLst/>
                      </a:endParaRP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tc>
                  <a:txBody>
                    <a:bodyPr/>
                    <a:lstStyle/>
                    <a:p>
                      <a:pPr rtl="0" fontAlgn="t">
                        <a:spcBef>
                          <a:spcPts val="0"/>
                        </a:spcBef>
                        <a:spcAft>
                          <a:spcPts val="0"/>
                        </a:spcAft>
                      </a:pPr>
                      <a:r>
                        <a:rPr lang="en-US" sz="2000" b="0" i="0" u="none" strike="noStrike" dirty="0">
                          <a:solidFill>
                            <a:srgbClr val="13263F"/>
                          </a:solidFill>
                          <a:effectLst/>
                          <a:latin typeface="+mn-lt"/>
                        </a:rPr>
                        <a:t>Effective safeguarding requires pupil engagement, and for pupils to trust that their views and experiences are important to staff. </a:t>
                      </a:r>
                      <a:endParaRPr lang="en-US" sz="2000" dirty="0">
                        <a:solidFill>
                          <a:srgbClr val="13263F"/>
                        </a:solidFill>
                        <a:effectLst/>
                        <a:latin typeface="+mn-lt"/>
                      </a:endParaRPr>
                    </a:p>
                    <a:p>
                      <a:pPr rtl="0" fontAlgn="t">
                        <a:spcBef>
                          <a:spcPts val="0"/>
                        </a:spcBef>
                        <a:spcAft>
                          <a:spcPts val="0"/>
                        </a:spcAft>
                      </a:pPr>
                      <a:br>
                        <a:rPr lang="en-US" sz="2000" dirty="0">
                          <a:solidFill>
                            <a:srgbClr val="13263F"/>
                          </a:solidFill>
                          <a:effectLst/>
                          <a:latin typeface="+mn-lt"/>
                        </a:rPr>
                      </a:br>
                      <a:r>
                        <a:rPr lang="en-US" sz="2000" b="0" i="0" u="none" strike="noStrike" dirty="0">
                          <a:solidFill>
                            <a:srgbClr val="13263F"/>
                          </a:solidFill>
                          <a:effectLst/>
                          <a:latin typeface="+mn-lt"/>
                        </a:rPr>
                        <a:t>Schools can build that trust by involving pupils in finding solutions to problems (for example, how to make them feel safer in the corridors) and by acting swiftly.</a:t>
                      </a:r>
                      <a:endParaRPr lang="en-US" sz="2000" dirty="0">
                        <a:solidFill>
                          <a:srgbClr val="13263F"/>
                        </a:solidFill>
                        <a:effectLst/>
                        <a:latin typeface="+mn-lt"/>
                      </a:endParaRPr>
                    </a:p>
                  </a:txBody>
                  <a:tcPr marL="31750" marR="31750" marT="31750" marB="3175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tc>
                  <a:txBody>
                    <a:bodyPr/>
                    <a:lstStyle/>
                    <a:p>
                      <a:pPr marL="342900" indent="-342900" rtl="0" fontAlgn="base">
                        <a:spcBef>
                          <a:spcPts val="0"/>
                        </a:spcBef>
                        <a:spcAft>
                          <a:spcPts val="1200"/>
                        </a:spcAft>
                        <a:buClr>
                          <a:srgbClr val="FF2A63"/>
                        </a:buClr>
                        <a:buSzPct val="105000"/>
                        <a:buFont typeface="Arial" panose="020B0604020202020204" pitchFamily="34" charset="0"/>
                        <a:buChar char="&gt;"/>
                      </a:pPr>
                      <a:r>
                        <a:rPr lang="en-GB" sz="2000" b="0" i="0" u="sng" strike="noStrike" dirty="0">
                          <a:solidFill>
                            <a:srgbClr val="0000FF"/>
                          </a:solidFill>
                          <a:effectLst/>
                          <a:latin typeface="Arial" panose="020B0604020202020204" pitchFamily="34" charset="0"/>
                          <a:hlinkClick r:id="rId13">
                            <a:extLst>
                              <a:ext uri="{A12FA001-AC4F-418D-AE19-62706E023703}">
                                <ahyp:hlinkClr xmlns:ahyp="http://schemas.microsoft.com/office/drawing/2018/hyperlinkcolor" val="tx"/>
                              </a:ext>
                            </a:extLst>
                          </a:hlinkClick>
                        </a:rPr>
                        <a:t>Pupil voice: guidance, resources and examples</a:t>
                      </a:r>
                      <a:endParaRPr lang="en-GB" sz="2000" b="0" i="0" u="sng" strike="noStrike" dirty="0">
                        <a:solidFill>
                          <a:srgbClr val="0000FF"/>
                        </a:solidFill>
                        <a:effectLst/>
                        <a:latin typeface="Arial" panose="020B0604020202020204" pitchFamily="34" charset="0"/>
                      </a:endParaRPr>
                    </a:p>
                    <a:p>
                      <a:pPr marL="342900" indent="-342900" rtl="0" fontAlgn="base">
                        <a:spcBef>
                          <a:spcPts val="0"/>
                        </a:spcBef>
                        <a:spcAft>
                          <a:spcPts val="1200"/>
                        </a:spcAft>
                        <a:buClr>
                          <a:srgbClr val="FF2A63"/>
                        </a:buClr>
                        <a:buSzPct val="105000"/>
                        <a:buFont typeface="Arial" panose="020B0604020202020204" pitchFamily="34" charset="0"/>
                        <a:buChar char="&gt;"/>
                      </a:pPr>
                      <a:r>
                        <a:rPr lang="en-GB" sz="2000" b="0" i="0" u="sng" strike="noStrike" dirty="0">
                          <a:solidFill>
                            <a:srgbClr val="0000FF"/>
                          </a:solidFill>
                          <a:effectLst/>
                          <a:latin typeface="Arial" panose="020B0604020202020204" pitchFamily="34" charset="0"/>
                          <a:hlinkClick r:id="rId14">
                            <a:extLst>
                              <a:ext uri="{A12FA001-AC4F-418D-AE19-62706E023703}">
                                <ahyp:hlinkClr xmlns:ahyp="http://schemas.microsoft.com/office/drawing/2018/hyperlinkcolor" val="tx"/>
                              </a:ext>
                            </a:extLst>
                          </a:hlinkClick>
                        </a:rPr>
                        <a:t>Wellbeing: pupil questionnaires</a:t>
                      </a:r>
                      <a:endParaRPr lang="en-GB" sz="2000" b="0" i="0" u="sng" strike="noStrike" dirty="0">
                        <a:solidFill>
                          <a:srgbClr val="0000FF"/>
                        </a:solidFill>
                        <a:effectLst/>
                        <a:latin typeface="Arial" panose="020B0604020202020204" pitchFamily="34" charset="0"/>
                      </a:endParaRPr>
                    </a:p>
                    <a:p>
                      <a:pPr marL="342900" indent="-342900" rtl="0" fontAlgn="base">
                        <a:spcBef>
                          <a:spcPts val="0"/>
                        </a:spcBef>
                        <a:spcAft>
                          <a:spcPts val="1200"/>
                        </a:spcAft>
                        <a:buClr>
                          <a:srgbClr val="FF2A63"/>
                        </a:buClr>
                        <a:buSzPct val="105000"/>
                        <a:buFont typeface="Arial" panose="020B0604020202020204" pitchFamily="34" charset="0"/>
                        <a:buChar char="&gt;"/>
                      </a:pPr>
                      <a:r>
                        <a:rPr lang="en-GB" sz="2000" b="0" i="0" u="sng" strike="noStrike" dirty="0">
                          <a:solidFill>
                            <a:srgbClr val="0000FF"/>
                          </a:solidFill>
                          <a:effectLst/>
                          <a:latin typeface="Arial" panose="020B0604020202020204" pitchFamily="34" charset="0"/>
                          <a:hlinkClick r:id="rId15">
                            <a:extLst>
                              <a:ext uri="{A12FA001-AC4F-418D-AE19-62706E023703}">
                                <ahyp:hlinkClr xmlns:ahyp="http://schemas.microsoft.com/office/drawing/2018/hyperlinkcolor" val="tx"/>
                              </a:ext>
                            </a:extLst>
                          </a:hlinkClick>
                        </a:rPr>
                        <a:t>Online safety: pupil questionnaires</a:t>
                      </a:r>
                      <a:r>
                        <a:rPr lang="en-GB" sz="2000" b="0" i="0" u="none" strike="noStrike" dirty="0">
                          <a:solidFill>
                            <a:srgbClr val="0000FF"/>
                          </a:solidFill>
                          <a:effectLst/>
                          <a:latin typeface="Arial" panose="020B0604020202020204" pitchFamily="34" charset="0"/>
                        </a:rPr>
                        <a:t> </a:t>
                      </a: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9427126"/>
                  </a:ext>
                </a:extLst>
              </a:tr>
              <a:tr h="0">
                <a:tc>
                  <a:txBody>
                    <a:bodyPr/>
                    <a:lstStyle/>
                    <a:p>
                      <a:pPr rtl="0" fontAlgn="t">
                        <a:spcBef>
                          <a:spcPts val="0"/>
                        </a:spcBef>
                        <a:spcAft>
                          <a:spcPts val="0"/>
                        </a:spcAft>
                      </a:pPr>
                      <a:r>
                        <a:rPr lang="en-US" sz="2000" b="1" i="0" u="none" strike="noStrike" dirty="0">
                          <a:solidFill>
                            <a:srgbClr val="0A2641"/>
                          </a:solidFill>
                          <a:effectLst/>
                          <a:latin typeface="Arial" panose="020B0604020202020204" pitchFamily="34" charset="0"/>
                        </a:rPr>
                        <a:t>Think beyond year 7 for transition support</a:t>
                      </a:r>
                      <a:endParaRPr lang="en-US" sz="2000" b="1" dirty="0">
                        <a:solidFill>
                          <a:srgbClr val="0A2641"/>
                        </a:solidFill>
                        <a:effectLst/>
                      </a:endParaRP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13263F"/>
                          </a:solidFill>
                          <a:effectLst/>
                          <a:latin typeface="+mn-lt"/>
                        </a:rPr>
                        <a:t>Secondary school pupils report feeling less safe in school as they move out of year 7, when many schools start to withdraw transition support that helped pupils ease into secondary school life. </a:t>
                      </a:r>
                      <a:endParaRPr lang="en-US" sz="2000" dirty="0">
                        <a:solidFill>
                          <a:srgbClr val="13263F"/>
                        </a:solidFill>
                        <a:effectLst/>
                        <a:latin typeface="+mn-lt"/>
                      </a:endParaRPr>
                    </a:p>
                    <a:p>
                      <a:pPr rtl="0" fontAlgn="t">
                        <a:spcBef>
                          <a:spcPts val="0"/>
                        </a:spcBef>
                        <a:spcAft>
                          <a:spcPts val="0"/>
                        </a:spcAft>
                      </a:pPr>
                      <a:br>
                        <a:rPr lang="en-US" sz="2000" dirty="0">
                          <a:solidFill>
                            <a:srgbClr val="13263F"/>
                          </a:solidFill>
                          <a:effectLst/>
                          <a:latin typeface="+mn-lt"/>
                        </a:rPr>
                      </a:br>
                      <a:r>
                        <a:rPr lang="en-US" sz="2000" b="0" i="0" u="none" strike="noStrike" dirty="0">
                          <a:solidFill>
                            <a:srgbClr val="13263F"/>
                          </a:solidFill>
                          <a:effectLst/>
                          <a:latin typeface="+mn-lt"/>
                        </a:rPr>
                        <a:t>Consider how your schools can continue to support pupils as they move between year groups (as well as into, or out of, the school) and how they can put effective pastoral support in place for pupils in every year group.</a:t>
                      </a:r>
                      <a:endParaRPr lang="en-US" sz="2000" dirty="0">
                        <a:solidFill>
                          <a:srgbClr val="13263F"/>
                        </a:solidFill>
                        <a:effectLst/>
                        <a:latin typeface="+mn-lt"/>
                      </a:endParaRPr>
                    </a:p>
                  </a:txBody>
                  <a:tcPr marL="31750" marR="31750" marT="31750" marB="3175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16">
                            <a:extLst>
                              <a:ext uri="{A12FA001-AC4F-418D-AE19-62706E023703}">
                                <ahyp:hlinkClr xmlns:ahyp="http://schemas.microsoft.com/office/drawing/2018/hyperlinkcolor" val="tx"/>
                              </a:ext>
                            </a:extLst>
                          </a:hlinkClick>
                        </a:rPr>
                        <a:t>Secondary transition: a trauma-informed approach</a:t>
                      </a:r>
                      <a:r>
                        <a:rPr lang="en-US" sz="2000" b="0" i="0" u="none" strike="noStrike" dirty="0">
                          <a:solidFill>
                            <a:srgbClr val="0000FF"/>
                          </a:solidFill>
                          <a:effectLst/>
                          <a:latin typeface="Arial" panose="020B0604020202020204" pitchFamily="34" charset="0"/>
                        </a:rPr>
                        <a:t> </a:t>
                      </a: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358940848"/>
                  </a:ext>
                </a:extLst>
              </a:tr>
            </a:tbl>
          </a:graphicData>
        </a:graphic>
      </p:graphicFrame>
      <p:sp>
        <p:nvSpPr>
          <p:cNvPr id="12" name="Google Shape;151;p23">
            <a:extLst>
              <a:ext uri="{FF2B5EF4-FFF2-40B4-BE49-F238E27FC236}">
                <a16:creationId xmlns:a16="http://schemas.microsoft.com/office/drawing/2014/main" id="{6E438C2D-2542-BA93-33A1-D4919096E525}"/>
              </a:ext>
            </a:extLst>
          </p:cNvPr>
          <p:cNvSpPr/>
          <p:nvPr/>
        </p:nvSpPr>
        <p:spPr>
          <a:xfrm>
            <a:off x="948900" y="764862"/>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0A2641"/>
                </a:solidFill>
                <a:latin typeface="Open Sans" panose="020B0606030504020204" pitchFamily="34" charset="0"/>
                <a:ea typeface="Open Sans" panose="020B0606030504020204" pitchFamily="34" charset="0"/>
                <a:cs typeface="Open Sans" panose="020B0606030504020204" pitchFamily="34" charset="0"/>
                <a:sym typeface="Montserrat SemiBold"/>
              </a:rPr>
              <a:t>Recommended next steps</a:t>
            </a:r>
            <a:endParaRPr dirty="0">
              <a:solidFill>
                <a:srgbClr val="0A2641"/>
              </a:solidFill>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13" name="TextBox 12">
            <a:extLst>
              <a:ext uri="{FF2B5EF4-FFF2-40B4-BE49-F238E27FC236}">
                <a16:creationId xmlns:a16="http://schemas.microsoft.com/office/drawing/2014/main" id="{354D8586-9023-F343-AD47-AB9DD9186B02}"/>
              </a:ext>
            </a:extLst>
          </p:cNvPr>
          <p:cNvSpPr txBox="1"/>
          <p:nvPr/>
        </p:nvSpPr>
        <p:spPr>
          <a:xfrm>
            <a:off x="18351656" y="1740913"/>
            <a:ext cx="5083444" cy="430887"/>
          </a:xfrm>
          <a:prstGeom prst="rect">
            <a:avLst/>
          </a:prstGeom>
          <a:noFill/>
        </p:spPr>
        <p:txBody>
          <a:bodyPr wrap="square" rtlCol="0">
            <a:spAutoFit/>
          </a:bodyPr>
          <a:lstStyle/>
          <a:p>
            <a:r>
              <a:rPr lang="en-US" sz="2200" dirty="0">
                <a:solidFill>
                  <a:srgbClr val="13263F"/>
                </a:solidFill>
              </a:rPr>
              <a:t>*Available to members of The Key only</a:t>
            </a:r>
            <a:endParaRPr lang="en-GB" sz="2200" dirty="0">
              <a:solidFill>
                <a:srgbClr val="1326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 name="Google Shape;157;p24">
            <a:extLst>
              <a:ext uri="{FF2B5EF4-FFF2-40B4-BE49-F238E27FC236}">
                <a16:creationId xmlns:a16="http://schemas.microsoft.com/office/drawing/2014/main" id="{8CDF3B91-C366-6F5C-298C-29742563860B}"/>
              </a:ext>
            </a:extLst>
          </p:cNvPr>
          <p:cNvSpPr/>
          <p:nvPr/>
        </p:nvSpPr>
        <p:spPr>
          <a:xfrm>
            <a:off x="912324" y="1386951"/>
            <a:ext cx="7362996" cy="136014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We’re here to support you</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3" name="TextBox 2">
            <a:extLst>
              <a:ext uri="{FF2B5EF4-FFF2-40B4-BE49-F238E27FC236}">
                <a16:creationId xmlns:a16="http://schemas.microsoft.com/office/drawing/2014/main" id="{05B070A9-A281-0C07-10DA-A0FF2C5811AA}"/>
              </a:ext>
            </a:extLst>
          </p:cNvPr>
          <p:cNvSpPr txBox="1"/>
          <p:nvPr/>
        </p:nvSpPr>
        <p:spPr>
          <a:xfrm>
            <a:off x="912324" y="12316430"/>
            <a:ext cx="5141004" cy="610488"/>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3200" u="sng" dirty="0">
                <a:solidFill>
                  <a:srgbClr val="0A2641"/>
                </a:solidFill>
                <a:latin typeface="Arial" panose="020B0604020202020204" pitchFamily="34" charset="0"/>
                <a:ea typeface="Montserrat"/>
                <a:cs typeface="Arial" panose="020B0604020202020204" pitchFamily="34" charset="0"/>
                <a:sym typeface="Montserrat"/>
                <a:hlinkClick r:id="rId3">
                  <a:extLst>
                    <a:ext uri="{A12FA001-AC4F-418D-AE19-62706E023703}">
                      <ahyp:hlinkClr xmlns:ahyp="http://schemas.microsoft.com/office/drawing/2018/hyperlinkcolor" val="tx"/>
                    </a:ext>
                  </a:extLst>
                </a:hlinkClick>
              </a:rPr>
              <a:t>www.thekeysupport.com</a:t>
            </a:r>
            <a:endParaRPr lang="en-US" sz="3200" b="1" dirty="0">
              <a:solidFill>
                <a:srgbClr val="0A2641"/>
              </a:solidFill>
              <a:latin typeface="Arial" panose="020B0604020202020204" pitchFamily="34" charset="0"/>
              <a:ea typeface="Montserrat"/>
              <a:cs typeface="Arial" panose="020B0604020202020204" pitchFamily="34" charset="0"/>
              <a:sym typeface="Montserrat"/>
            </a:endParaRPr>
          </a:p>
        </p:txBody>
      </p:sp>
      <p:pic>
        <p:nvPicPr>
          <p:cNvPr id="5" name="Picture 4" descr="Logo&#10;&#10;Description automatically generated">
            <a:extLst>
              <a:ext uri="{FF2B5EF4-FFF2-40B4-BE49-F238E27FC236}">
                <a16:creationId xmlns:a16="http://schemas.microsoft.com/office/drawing/2014/main" id="{10423CEE-A01F-382B-1CA1-58AA07BE811C}"/>
              </a:ext>
            </a:extLst>
          </p:cNvPr>
          <p:cNvPicPr>
            <a:picLocks noChangeAspect="1"/>
          </p:cNvPicPr>
          <p:nvPr/>
        </p:nvPicPr>
        <p:blipFill>
          <a:blip r:embed="rId4"/>
          <a:stretch>
            <a:fillRect/>
          </a:stretch>
        </p:blipFill>
        <p:spPr>
          <a:xfrm>
            <a:off x="241278" y="9681110"/>
            <a:ext cx="4325112" cy="2940564"/>
          </a:xfrm>
          <a:prstGeom prst="rect">
            <a:avLst/>
          </a:prstGeom>
        </p:spPr>
      </p:pic>
      <p:sp>
        <p:nvSpPr>
          <p:cNvPr id="6" name="Google Shape;158;p24">
            <a:extLst>
              <a:ext uri="{FF2B5EF4-FFF2-40B4-BE49-F238E27FC236}">
                <a16:creationId xmlns:a16="http://schemas.microsoft.com/office/drawing/2014/main" id="{86EF4327-D7BA-42D6-78ED-4D2404B6BAA4}"/>
              </a:ext>
            </a:extLst>
          </p:cNvPr>
          <p:cNvSpPr/>
          <p:nvPr/>
        </p:nvSpPr>
        <p:spPr>
          <a:xfrm>
            <a:off x="9582912" y="905653"/>
            <a:ext cx="13815612" cy="12087574"/>
          </a:xfrm>
          <a:prstGeom prst="rect">
            <a:avLst/>
          </a:prstGeom>
          <a:noFill/>
          <a:ln>
            <a:noFill/>
          </a:ln>
        </p:spPr>
        <p:txBody>
          <a:bodyPr spcFirstLastPara="1" wrap="square" lIns="0" tIns="0" rIns="0" bIns="0" numCol="1" spcCol="6120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b="1" dirty="0">
                <a:solidFill>
                  <a:schemeClr val="bg1"/>
                </a:solidFill>
                <a:latin typeface="Arial" panose="020B0604020202020204" pitchFamily="34" charset="0"/>
                <a:ea typeface="Montserrat"/>
                <a:cs typeface="Arial" panose="020B0604020202020204" pitchFamily="34" charset="0"/>
                <a:sym typeface="Montserrat"/>
              </a:rPr>
              <a:t>The Key is the leading support service providing schools and trusts with high-quality guidance that goes further to tackle issues at a deeper level and from all angles. </a:t>
            </a:r>
            <a:r>
              <a:rPr lang="en-US" sz="2800" dirty="0">
                <a:solidFill>
                  <a:schemeClr val="bg1"/>
                </a:solidFill>
                <a:latin typeface="Arial" panose="020B0604020202020204" pitchFamily="34" charset="0"/>
                <a:ea typeface="Montserrat"/>
                <a:cs typeface="Arial" panose="020B0604020202020204" pitchFamily="34" charset="0"/>
                <a:sym typeface="Montserrat"/>
              </a:rPr>
              <a:t>Our Whole School approach gives leaders one trusted source to turn to for any challenge, equipping you with highly-accurate, expertly-</a:t>
            </a:r>
            <a:r>
              <a:rPr lang="en-US" sz="2800" dirty="0" err="1">
                <a:solidFill>
                  <a:schemeClr val="bg1"/>
                </a:solidFill>
                <a:latin typeface="Arial" panose="020B0604020202020204" pitchFamily="34" charset="0"/>
                <a:ea typeface="Montserrat"/>
                <a:cs typeface="Arial" panose="020B0604020202020204" pitchFamily="34" charset="0"/>
                <a:sym typeface="Montserrat"/>
              </a:rPr>
              <a:t>synthesised</a:t>
            </a:r>
            <a:r>
              <a:rPr lang="en-US" sz="2800" dirty="0">
                <a:solidFill>
                  <a:schemeClr val="bg1"/>
                </a:solidFill>
                <a:latin typeface="Arial" panose="020B0604020202020204" pitchFamily="34" charset="0"/>
                <a:ea typeface="Montserrat"/>
                <a:cs typeface="Arial" panose="020B0604020202020204" pitchFamily="34" charset="0"/>
                <a:sym typeface="Montserrat"/>
              </a:rPr>
              <a:t> and context-rich resources, guidance and CPD. Because driving lasting change always requires a considered approach.</a:t>
            </a: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1000"/>
              </a:spcBef>
              <a:spcAft>
                <a:spcPts val="0"/>
              </a:spcAft>
              <a:buClr>
                <a:schemeClr val="dk1"/>
              </a:buClr>
              <a:buSzPts val="1100"/>
              <a:buFont typeface="Arial"/>
              <a:buNone/>
            </a:pP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n-US" sz="4000" b="1" dirty="0">
                <a:solidFill>
                  <a:schemeClr val="bg1"/>
                </a:solidFill>
                <a:latin typeface="Arial" panose="020B0604020202020204" pitchFamily="34" charset="0"/>
                <a:ea typeface="Montserrat"/>
                <a:cs typeface="Arial" panose="020B0604020202020204" pitchFamily="34" charset="0"/>
                <a:sym typeface="Montserrat"/>
              </a:rPr>
              <a:t>Our mission to support schools and trusts to get safeguarding right</a:t>
            </a:r>
            <a:endParaRPr sz="4000" b="1"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n-US" sz="2800" dirty="0">
                <a:solidFill>
                  <a:schemeClr val="bg1"/>
                </a:solidFill>
                <a:latin typeface="Arial" panose="020B0604020202020204" pitchFamily="34" charset="0"/>
                <a:ea typeface="Montserrat"/>
                <a:cs typeface="Arial" panose="020B0604020202020204" pitchFamily="34" charset="0"/>
                <a:sym typeface="Montserrat"/>
              </a:rPr>
              <a:t>We know that safeguarding children is a primary concern for school staff, and something we all need to get right. It’s a collective responsibility that’s complex, sensitive and takes so much more than an outstanding designated safeguarding lead. It takes the whole team - and for this, you need comprehensive knowledge and wrap-around support that everyone can lean in to.</a:t>
            </a: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1000"/>
              </a:spcBef>
              <a:spcAft>
                <a:spcPts val="0"/>
              </a:spcAft>
              <a:buClr>
                <a:schemeClr val="dk1"/>
              </a:buClr>
              <a:buSzPts val="1100"/>
              <a:buFont typeface="Arial"/>
              <a:buNone/>
            </a:pPr>
            <a:r>
              <a:rPr lang="en-US" sz="2800" dirty="0">
                <a:solidFill>
                  <a:schemeClr val="bg1"/>
                </a:solidFill>
                <a:latin typeface="Arial" panose="020B0604020202020204" pitchFamily="34" charset="0"/>
                <a:ea typeface="Montserrat"/>
                <a:cs typeface="Arial" panose="020B0604020202020204" pitchFamily="34" charset="0"/>
                <a:sym typeface="Montserrat"/>
              </a:rPr>
              <a:t>That’s why we’re pleased to have partnered with </a:t>
            </a:r>
            <a:r>
              <a:rPr lang="en-US" sz="2800" dirty="0" err="1">
                <a:solidFill>
                  <a:schemeClr val="bg1"/>
                </a:solidFill>
                <a:latin typeface="Arial" panose="020B0604020202020204" pitchFamily="34" charset="0"/>
                <a:ea typeface="Montserrat"/>
                <a:cs typeface="Arial" panose="020B0604020202020204" pitchFamily="34" charset="0"/>
                <a:sym typeface="Montserrat"/>
              </a:rPr>
              <a:t>Edurio</a:t>
            </a:r>
            <a:r>
              <a:rPr lang="en-US" sz="2800" dirty="0">
                <a:solidFill>
                  <a:schemeClr val="bg1"/>
                </a:solidFill>
                <a:latin typeface="Arial" panose="020B0604020202020204" pitchFamily="34" charset="0"/>
                <a:ea typeface="Montserrat"/>
                <a:cs typeface="Arial" panose="020B0604020202020204" pitchFamily="34" charset="0"/>
                <a:sym typeface="Montserrat"/>
              </a:rPr>
              <a:t> to get pupils’ perspectives on their feelings of safety - for the first time - which we believe can transform how all of us in the sector look at safeguarding. And as we share the findings of this review, we’re committed to using the insights from pupils themselves to help shape the guidance, support and training schools and trusts need to get safeguarding right for every pupil. </a:t>
            </a: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n-US" sz="2800" dirty="0">
                <a:solidFill>
                  <a:schemeClr val="bg1"/>
                </a:solidFill>
                <a:latin typeface="Arial" panose="020B0604020202020204" pitchFamily="34" charset="0"/>
                <a:ea typeface="Montserrat"/>
                <a:cs typeface="Arial" panose="020B0604020202020204" pitchFamily="34" charset="0"/>
                <a:sym typeface="Montserrat"/>
              </a:rPr>
              <a:t>Contact us to learn more about how we can support your school to build a culture of safeguarding. Email us at </a:t>
            </a:r>
            <a:r>
              <a:rPr lang="en-US" sz="2800" u="sng" dirty="0">
                <a:solidFill>
                  <a:schemeClr val="bg1"/>
                </a:solidFill>
                <a:latin typeface="Arial" panose="020B0604020202020204" pitchFamily="34" charset="0"/>
                <a:ea typeface="Montserrat"/>
                <a:cs typeface="Arial" panose="020B0604020202020204" pitchFamily="34" charset="0"/>
                <a:sym typeface="Montserrat"/>
                <a:hlinkClick r:id="rId5">
                  <a:extLst>
                    <a:ext uri="{A12FA001-AC4F-418D-AE19-62706E023703}">
                      <ahyp:hlinkClr xmlns:ahyp="http://schemas.microsoft.com/office/drawing/2018/hyperlinkcolor" val="tx"/>
                    </a:ext>
                  </a:extLst>
                </a:hlinkClick>
              </a:rPr>
              <a:t>enquiries@thekeysupport.com</a:t>
            </a:r>
            <a:r>
              <a:rPr lang="en-US" sz="2800" dirty="0">
                <a:solidFill>
                  <a:schemeClr val="bg1"/>
                </a:solidFill>
                <a:latin typeface="Arial" panose="020B0604020202020204" pitchFamily="34" charset="0"/>
                <a:ea typeface="Montserrat"/>
                <a:cs typeface="Arial" panose="020B0604020202020204" pitchFamily="34" charset="0"/>
                <a:sym typeface="Montserrat"/>
              </a:rPr>
              <a:t>.</a:t>
            </a:r>
            <a:endParaRPr sz="2800" dirty="0">
              <a:solidFill>
                <a:schemeClr val="bg1"/>
              </a:solidFill>
              <a:latin typeface="Arial" panose="020B0604020202020204" pitchFamily="34" charset="0"/>
              <a:ea typeface="Montserrat"/>
              <a:cs typeface="Arial" panose="020B0604020202020204" pitchFamily="34" charset="0"/>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p:nvPr/>
        </p:nvSpPr>
        <p:spPr>
          <a:xfrm>
            <a:off x="964076" y="3005099"/>
            <a:ext cx="217590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3400" dirty="0">
                <a:solidFill>
                  <a:srgbClr val="13263F"/>
                </a:solidFill>
                <a:latin typeface="+mn-lt"/>
                <a:ea typeface="Open Sans" panose="020B0606030504020204" pitchFamily="34" charset="0"/>
                <a:cs typeface="Open Sans" panose="020B0606030504020204" pitchFamily="34" charset="0"/>
                <a:sym typeface="Montserrat"/>
                <a:hlinkClick r:id="rId3"/>
              </a:rPr>
              <a:t>The Key </a:t>
            </a:r>
            <a:r>
              <a:rPr lang="en-US" sz="3400" dirty="0">
                <a:solidFill>
                  <a:srgbClr val="13263F"/>
                </a:solidFill>
                <a:latin typeface="+mn-lt"/>
                <a:ea typeface="Open Sans" panose="020B0606030504020204" pitchFamily="34" charset="0"/>
                <a:cs typeface="Open Sans" panose="020B0606030504020204" pitchFamily="34" charset="0"/>
                <a:sym typeface="Montserrat"/>
              </a:rPr>
              <a:t>and </a:t>
            </a:r>
            <a:r>
              <a:rPr lang="en-US" sz="3400" dirty="0" err="1">
                <a:solidFill>
                  <a:srgbClr val="13263F"/>
                </a:solidFill>
                <a:latin typeface="+mn-lt"/>
                <a:ea typeface="Open Sans" panose="020B0606030504020204" pitchFamily="34" charset="0"/>
                <a:cs typeface="Open Sans" panose="020B0606030504020204" pitchFamily="34" charset="0"/>
                <a:sym typeface="Montserrat"/>
                <a:hlinkClick r:id="rId4"/>
              </a:rPr>
              <a:t>Edurio</a:t>
            </a:r>
            <a:r>
              <a:rPr lang="en-US" sz="3400" dirty="0">
                <a:solidFill>
                  <a:srgbClr val="13263F"/>
                </a:solidFill>
                <a:latin typeface="+mn-lt"/>
                <a:ea typeface="Open Sans" panose="020B0606030504020204" pitchFamily="34" charset="0"/>
                <a:cs typeface="Open Sans" panose="020B0606030504020204" pitchFamily="34" charset="0"/>
                <a:sym typeface="Montserrat"/>
              </a:rPr>
              <a:t> ran a survey in Autumn 2022 of almost 70,000 pupils in primary and secondary schools across England, to measure their feelings of safety in school, out of school and online.</a:t>
            </a:r>
          </a:p>
          <a:p>
            <a:pPr marL="0" marR="0" lvl="0" indent="0" algn="l" rtl="0">
              <a:lnSpc>
                <a:spcPct val="100000"/>
              </a:lnSpc>
              <a:spcBef>
                <a:spcPts val="0"/>
              </a:spcBef>
              <a:spcAft>
                <a:spcPts val="0"/>
              </a:spcAft>
              <a:buNone/>
            </a:pPr>
            <a:endParaRPr lang="en-US" sz="3400" dirty="0">
              <a:solidFill>
                <a:srgbClr val="13263F"/>
              </a:solidFill>
              <a:latin typeface="+mn-lt"/>
              <a:ea typeface="Open Sans" panose="020B0606030504020204" pitchFamily="34" charset="0"/>
              <a:cs typeface="Open Sans" panose="020B0606030504020204" pitchFamily="34" charset="0"/>
              <a:sym typeface="Montserrat"/>
            </a:endParaRPr>
          </a:p>
          <a:p>
            <a:pPr marL="0" marR="0" lvl="0" indent="0" algn="l" rtl="0">
              <a:lnSpc>
                <a:spcPct val="100000"/>
              </a:lnSpc>
              <a:spcBef>
                <a:spcPts val="0"/>
              </a:spcBef>
              <a:spcAft>
                <a:spcPts val="0"/>
              </a:spcAft>
              <a:buNone/>
            </a:pPr>
            <a:r>
              <a:rPr lang="en-US" sz="3400" dirty="0">
                <a:solidFill>
                  <a:srgbClr val="13263F"/>
                </a:solidFill>
                <a:latin typeface="+mn-lt"/>
                <a:ea typeface="Open Sans" panose="020B0606030504020204" pitchFamily="34" charset="0"/>
                <a:cs typeface="Open Sans" panose="020B0606030504020204" pitchFamily="34" charset="0"/>
                <a:sym typeface="Montserrat"/>
              </a:rPr>
              <a:t>The full report can be found </a:t>
            </a:r>
            <a:r>
              <a:rPr lang="en-US" sz="3400" dirty="0">
                <a:solidFill>
                  <a:srgbClr val="13263F"/>
                </a:solidFill>
                <a:latin typeface="+mn-lt"/>
                <a:ea typeface="Open Sans" panose="020B0606030504020204" pitchFamily="34" charset="0"/>
                <a:cs typeface="Open Sans" panose="020B0606030504020204" pitchFamily="34" charset="0"/>
                <a:sym typeface="Montserrat"/>
                <a:hlinkClick r:id="rId5"/>
              </a:rPr>
              <a:t>here</a:t>
            </a:r>
            <a:r>
              <a:rPr lang="en-US" sz="3400" dirty="0">
                <a:solidFill>
                  <a:srgbClr val="13263F"/>
                </a:solidFill>
                <a:latin typeface="+mn-lt"/>
                <a:ea typeface="Open Sans" panose="020B0606030504020204" pitchFamily="34" charset="0"/>
                <a:cs typeface="Open Sans" panose="020B0606030504020204" pitchFamily="34" charset="0"/>
                <a:sym typeface="Montserrat"/>
              </a:rPr>
              <a:t>.  </a:t>
            </a:r>
          </a:p>
          <a:p>
            <a:pPr marL="0" marR="0" lvl="0" indent="0" algn="l" rtl="0">
              <a:lnSpc>
                <a:spcPct val="100000"/>
              </a:lnSpc>
              <a:spcBef>
                <a:spcPts val="0"/>
              </a:spcBef>
              <a:spcAft>
                <a:spcPts val="0"/>
              </a:spcAft>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US" sz="3400" dirty="0">
                <a:solidFill>
                  <a:srgbClr val="13263F"/>
                </a:solidFill>
                <a:latin typeface="Arial" panose="020B0604020202020204" pitchFamily="34" charset="0"/>
                <a:ea typeface="Montserrat"/>
                <a:cs typeface="Arial" panose="020B0604020202020204" pitchFamily="34" charset="0"/>
                <a:sym typeface="Montserrat"/>
              </a:rPr>
              <a:t>Use this deck of slides to support you as trust leaders to think through what the findings mean in your own primary and secondary school settings.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How to use this deck</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None/>
            </a:pPr>
            <a:r>
              <a:rPr lang="en-US" sz="3400" dirty="0">
                <a:solidFill>
                  <a:srgbClr val="13263F"/>
                </a:solidFill>
                <a:latin typeface="Arial" panose="020B0604020202020204" pitchFamily="34" charset="0"/>
                <a:ea typeface="Montserrat"/>
                <a:cs typeface="Arial" panose="020B0604020202020204" pitchFamily="34" charset="0"/>
                <a:sym typeface="Montserrat"/>
              </a:rPr>
              <a:t>You can use these slides as a trust leadership team, with your DSLs or with trustees. They’re designed to help you:</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Char char="●"/>
            </a:pPr>
            <a:r>
              <a:rPr lang="en-US" sz="3400" dirty="0">
                <a:solidFill>
                  <a:srgbClr val="13263F"/>
                </a:solidFill>
                <a:latin typeface="Arial" panose="020B0604020202020204" pitchFamily="34" charset="0"/>
                <a:ea typeface="Montserrat"/>
                <a:cs typeface="Arial" panose="020B0604020202020204" pitchFamily="34" charset="0"/>
                <a:sym typeface="Montserrat"/>
              </a:rPr>
              <a:t>Reflect on your own safeguarding provision</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Char char="●"/>
            </a:pPr>
            <a:r>
              <a:rPr lang="en-US" sz="3400" dirty="0">
                <a:solidFill>
                  <a:srgbClr val="13263F"/>
                </a:solidFill>
                <a:latin typeface="Arial" panose="020B0604020202020204" pitchFamily="34" charset="0"/>
                <a:ea typeface="Montserrat"/>
                <a:cs typeface="Arial" panose="020B0604020202020204" pitchFamily="34" charset="0"/>
                <a:sym typeface="Montserrat"/>
              </a:rPr>
              <a:t>Reflect on data capture and usage in relation to pupil safety</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Char char="●"/>
            </a:pPr>
            <a:r>
              <a:rPr lang="en-US" sz="3400" dirty="0">
                <a:solidFill>
                  <a:srgbClr val="13263F"/>
                </a:solidFill>
                <a:latin typeface="Arial" panose="020B0604020202020204" pitchFamily="34" charset="0"/>
                <a:ea typeface="Montserrat"/>
                <a:cs typeface="Arial" panose="020B0604020202020204" pitchFamily="34" charset="0"/>
                <a:sym typeface="Montserrat"/>
              </a:rPr>
              <a:t>Initiate discussion about how to improve pupils’ feelings of safety in school</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Char char="●"/>
            </a:pPr>
            <a:r>
              <a:rPr lang="en-US" sz="3400" dirty="0">
                <a:solidFill>
                  <a:srgbClr val="13263F"/>
                </a:solidFill>
                <a:latin typeface="Arial" panose="020B0604020202020204" pitchFamily="34" charset="0"/>
                <a:ea typeface="Montserrat"/>
                <a:cs typeface="Arial" panose="020B0604020202020204" pitchFamily="34" charset="0"/>
                <a:sym typeface="Montserrat"/>
              </a:rPr>
              <a:t>Discuss whether a trust-wide approach would be beneficial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914400" marR="0" lvl="0" indent="0" algn="l" rtl="0">
              <a:lnSpc>
                <a:spcPct val="100000"/>
              </a:lnSpc>
              <a:spcBef>
                <a:spcPts val="0"/>
              </a:spcBef>
              <a:spcAft>
                <a:spcPts val="0"/>
              </a:spcAft>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None/>
            </a:pPr>
            <a:r>
              <a:rPr lang="en-US" sz="3400" dirty="0">
                <a:solidFill>
                  <a:srgbClr val="13263F"/>
                </a:solidFill>
                <a:latin typeface="Arial" panose="020B0604020202020204" pitchFamily="34" charset="0"/>
                <a:ea typeface="Montserrat"/>
                <a:cs typeface="Arial" panose="020B0604020202020204" pitchFamily="34" charset="0"/>
                <a:sym typeface="Montserrat"/>
              </a:rPr>
              <a:t>In addition, there are 2 companion decks which can be used by school leaders and governors.</a:t>
            </a:r>
            <a:endParaRPr sz="3400"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169" name="Google Shape;169;p26"/>
          <p:cNvSpPr/>
          <p:nvPr/>
        </p:nvSpPr>
        <p:spPr>
          <a:xfrm>
            <a:off x="948900" y="774700"/>
            <a:ext cx="99957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Introduction</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p:nvPr/>
        </p:nvSpPr>
        <p:spPr>
          <a:xfrm>
            <a:off x="1022950" y="2825874"/>
            <a:ext cx="9980400" cy="1053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A quarter of pupils report that they felt only fairly safe, not very or not at all safe, in school in the last 6 months. Safety scores for in school are slightly worse than out of school: 75% of pupils feel safe in school, while 78% of pupils feel safe out of school. Pupils feel safest online: here, 88% of pupils reported feeling safe. 8% of pupils reported feeling not very, or not at all, safe in school, compared to only 3% of pupils when online. </a:t>
            </a:r>
            <a:endParaRPr sz="1100" dirty="0">
              <a:solidFill>
                <a:schemeClr val="dk1"/>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Why do we think pupils feel safer online than in school?</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8% of pupils, on average, say they don’t feel safe in school. How true do you think that is for schools in our trust, and do we have a reliable way of measuring that? </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175" name="Google Shape;175;p27"/>
          <p:cNvSpPr/>
          <p:nvPr/>
        </p:nvSpPr>
        <p:spPr>
          <a:xfrm>
            <a:off x="948900" y="774700"/>
            <a:ext cx="228240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79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Feeling safe in and out of school, and online</a:t>
            </a:r>
            <a:endParaRPr sz="800"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176" name="Google Shape;176;p27" title="Chart"/>
          <p:cNvPicPr preferRelativeResize="0"/>
          <p:nvPr/>
        </p:nvPicPr>
        <p:blipFill>
          <a:blip r:embed="rId3">
            <a:alphaModFix/>
          </a:blip>
          <a:stretch>
            <a:fillRect/>
          </a:stretch>
        </p:blipFill>
        <p:spPr>
          <a:xfrm>
            <a:off x="11744575" y="3529650"/>
            <a:ext cx="12150950" cy="7114000"/>
          </a:xfrm>
          <a:prstGeom prst="rect">
            <a:avLst/>
          </a:prstGeom>
          <a:noFill/>
          <a:ln>
            <a:noFill/>
          </a:ln>
        </p:spPr>
      </p:pic>
      <p:sp>
        <p:nvSpPr>
          <p:cNvPr id="177" name="Google Shape;177;p27"/>
          <p:cNvSpPr txBox="1"/>
          <p:nvPr/>
        </p:nvSpPr>
        <p:spPr>
          <a:xfrm>
            <a:off x="11744575" y="3006450"/>
            <a:ext cx="12150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999999"/>
                </a:solidFill>
                <a:latin typeface="Open Sans"/>
                <a:ea typeface="Open Sans"/>
                <a:cs typeface="Open Sans"/>
                <a:sym typeface="Open Sans"/>
              </a:rPr>
              <a:t>Recently (in the last 6 months) how safe have you felt…?</a:t>
            </a:r>
            <a:endParaRPr sz="2400">
              <a:solidFill>
                <a:schemeClr val="dk1"/>
              </a:solidFill>
              <a:latin typeface="Open Sans"/>
              <a:ea typeface="Open Sans"/>
              <a:cs typeface="Open Sans"/>
              <a:sym typeface="Open Sans"/>
            </a:endParaRPr>
          </a:p>
        </p:txBody>
      </p:sp>
      <p:sp>
        <p:nvSpPr>
          <p:cNvPr id="178" name="Google Shape;178;p27"/>
          <p:cNvSpPr txBox="1"/>
          <p:nvPr/>
        </p:nvSpPr>
        <p:spPr>
          <a:xfrm>
            <a:off x="11744600" y="1064365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68,214</a:t>
            </a:r>
            <a:endParaRPr sz="24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p:nvPr/>
        </p:nvSpPr>
        <p:spPr>
          <a:xfrm>
            <a:off x="964075" y="2888250"/>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Of the pupils who felt unsafe in school in the past 6 months, a third reported that they felt unsafe many times or all the time during that period. This frequency of many times or all the time feeling unsafe is true only for a quarter of those who felt unsafe out of school, and less than a fifth of pupils who felt unsafe online.</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As a trust, how do we know when an issue with a pupil feeling unsafe has been resolved by the school and isn’t recurring? </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many times a year do we monitor feelings of pupil safety, and do we think this is adequate?</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184" name="Google Shape;184;p28"/>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Frequency of feeling 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185" name="Google Shape;185;p28" title="Chart"/>
          <p:cNvPicPr preferRelativeResize="0"/>
          <p:nvPr/>
        </p:nvPicPr>
        <p:blipFill>
          <a:blip r:embed="rId3">
            <a:alphaModFix/>
          </a:blip>
          <a:stretch>
            <a:fillRect/>
          </a:stretch>
        </p:blipFill>
        <p:spPr>
          <a:xfrm>
            <a:off x="11714226" y="3411450"/>
            <a:ext cx="11831850" cy="6893100"/>
          </a:xfrm>
          <a:prstGeom prst="rect">
            <a:avLst/>
          </a:prstGeom>
          <a:noFill/>
          <a:ln>
            <a:noFill/>
          </a:ln>
        </p:spPr>
      </p:pic>
      <p:sp>
        <p:nvSpPr>
          <p:cNvPr id="186" name="Google Shape;186;p28"/>
          <p:cNvSpPr txBox="1"/>
          <p:nvPr/>
        </p:nvSpPr>
        <p:spPr>
          <a:xfrm>
            <a:off x="11714225" y="2888250"/>
            <a:ext cx="11832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many times have you felt unsafe…?</a:t>
            </a:r>
            <a:endParaRPr sz="2400" dirty="0">
              <a:solidFill>
                <a:schemeClr val="dk1"/>
              </a:solidFill>
              <a:latin typeface="Open Sans"/>
              <a:ea typeface="Open Sans"/>
              <a:cs typeface="Open Sans"/>
              <a:sym typeface="Open Sans"/>
            </a:endParaRPr>
          </a:p>
        </p:txBody>
      </p:sp>
      <p:sp>
        <p:nvSpPr>
          <p:cNvPr id="187" name="Google Shape;187;p28"/>
          <p:cNvSpPr txBox="1"/>
          <p:nvPr/>
        </p:nvSpPr>
        <p:spPr>
          <a:xfrm>
            <a:off x="11395325" y="1030455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15,145</a:t>
            </a:r>
            <a:endParaRPr sz="24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p:nvPr/>
        </p:nvSpPr>
        <p:spPr>
          <a:xfrm>
            <a:off x="964075" y="2893586"/>
            <a:ext cx="9980400" cy="10627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10% of pupils have missed school in the past 6 months because they felt unsafe, and a further 4% didn’t want to answer the question. In a class of 30 pupils, this could mean 2 to 4 of those pupils are missing school for safeguarding reasons.</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are our schools reliably identifying pupils who may have missed school because they don’t feel safe?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What processes are in places to support pupils returning to school after absence, and do these support our understanding of feelings of safety?</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Is our trust collecting this information?</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193" name="Google Shape;193;p29"/>
          <p:cNvSpPr/>
          <p:nvPr/>
        </p:nvSpPr>
        <p:spPr>
          <a:xfrm>
            <a:off x="948900" y="774700"/>
            <a:ext cx="236454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Missing school because of feeling 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194" name="Google Shape;194;p29" title="Chart"/>
          <p:cNvPicPr preferRelativeResize="0"/>
          <p:nvPr/>
        </p:nvPicPr>
        <p:blipFill>
          <a:blip r:embed="rId3">
            <a:alphaModFix/>
          </a:blip>
          <a:stretch>
            <a:fillRect/>
          </a:stretch>
        </p:blipFill>
        <p:spPr>
          <a:xfrm>
            <a:off x="14488001" y="4076350"/>
            <a:ext cx="7602750" cy="8814350"/>
          </a:xfrm>
          <a:prstGeom prst="rect">
            <a:avLst/>
          </a:prstGeom>
          <a:noFill/>
          <a:ln>
            <a:noFill/>
          </a:ln>
        </p:spPr>
      </p:pic>
      <p:sp>
        <p:nvSpPr>
          <p:cNvPr id="195" name="Google Shape;195;p29"/>
          <p:cNvSpPr txBox="1"/>
          <p:nvPr/>
        </p:nvSpPr>
        <p:spPr>
          <a:xfrm>
            <a:off x="14487925" y="2662375"/>
            <a:ext cx="7602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999999"/>
                </a:solidFill>
                <a:latin typeface="Open Sans"/>
                <a:ea typeface="Open Sans"/>
                <a:cs typeface="Open Sans"/>
                <a:sym typeface="Open Sans"/>
              </a:rPr>
              <a:t>Recently (in the last 6 months) have you missed school because you felt unsafe? Overall</a:t>
            </a:r>
            <a:endParaRPr sz="2400">
              <a:solidFill>
                <a:srgbClr val="999999"/>
              </a:solidFill>
              <a:latin typeface="Open Sans"/>
              <a:ea typeface="Open Sans"/>
              <a:cs typeface="Open Sans"/>
              <a:sym typeface="Open Sans"/>
            </a:endParaRPr>
          </a:p>
        </p:txBody>
      </p:sp>
      <p:sp>
        <p:nvSpPr>
          <p:cNvPr id="196" name="Google Shape;196;p29"/>
          <p:cNvSpPr txBox="1"/>
          <p:nvPr/>
        </p:nvSpPr>
        <p:spPr>
          <a:xfrm>
            <a:off x="9939925" y="1277670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68,214</a:t>
            </a:r>
            <a:endParaRPr sz="24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p:nvPr/>
        </p:nvSpPr>
        <p:spPr>
          <a:xfrm>
            <a:off x="964075" y="2993900"/>
            <a:ext cx="9847800" cy="99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The corridor and school grounds are the areas pupils are most likely to feel unsafe. While 27% of pupils reported that they were in the classroom when they felt unsafe, it’s also the area where most pupils who did feel safe, reported feeling safest. The library is also a safe space.</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In our schools, which areas do we understand to be spaces which are relatively “safe” and “unsafe”? How do we know this?</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Are there any common spaces across the trust which are considered unsafe, and how are we networking staff to address this?</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0" algn="l" rtl="0">
              <a:lnSpc>
                <a:spcPct val="100000"/>
              </a:lnSpc>
              <a:spcBef>
                <a:spcPts val="0"/>
              </a:spcBef>
              <a:spcAft>
                <a:spcPts val="0"/>
              </a:spcAft>
              <a:buNone/>
            </a:pP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202" name="Google Shape;202;p30"/>
          <p:cNvSpPr/>
          <p:nvPr/>
        </p:nvSpPr>
        <p:spPr>
          <a:xfrm>
            <a:off x="948900" y="774700"/>
            <a:ext cx="128418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Where is safe/unsafe?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203" name="Google Shape;203;p30" title="Chart"/>
          <p:cNvPicPr preferRelativeResize="0"/>
          <p:nvPr/>
        </p:nvPicPr>
        <p:blipFill rotWithShape="1">
          <a:blip r:embed="rId3">
            <a:alphaModFix/>
          </a:blip>
          <a:srcRect b="9641"/>
          <a:stretch/>
        </p:blipFill>
        <p:spPr>
          <a:xfrm>
            <a:off x="13790700" y="1524100"/>
            <a:ext cx="8517150" cy="4479400"/>
          </a:xfrm>
          <a:prstGeom prst="rect">
            <a:avLst/>
          </a:prstGeom>
          <a:noFill/>
          <a:ln>
            <a:noFill/>
          </a:ln>
        </p:spPr>
      </p:pic>
      <p:graphicFrame>
        <p:nvGraphicFramePr>
          <p:cNvPr id="204" name="Google Shape;204;p30"/>
          <p:cNvGraphicFramePr/>
          <p:nvPr/>
        </p:nvGraphicFramePr>
        <p:xfrm>
          <a:off x="13790700" y="311250"/>
          <a:ext cx="8517150" cy="1224280"/>
        </p:xfrm>
        <a:graphic>
          <a:graphicData uri="http://schemas.openxmlformats.org/drawingml/2006/table">
            <a:tbl>
              <a:tblPr>
                <a:noFill/>
                <a:tableStyleId>{0E80E464-E762-48BB-979F-3E5F3C543894}</a:tableStyleId>
              </a:tblPr>
              <a:tblGrid>
                <a:gridCol w="8517150">
                  <a:extLst>
                    <a:ext uri="{9D8B030D-6E8A-4147-A177-3AD203B41FA5}">
                      <a16:colId xmlns:a16="http://schemas.microsoft.com/office/drawing/2014/main" val="20000"/>
                    </a:ext>
                  </a:extLst>
                </a:gridCol>
              </a:tblGrid>
              <a:tr h="708725">
                <a:tc>
                  <a:txBody>
                    <a:bodyPr/>
                    <a:lstStyle/>
                    <a:p>
                      <a:pPr marL="0" lvl="0" indent="0" algn="l" rtl="0">
                        <a:spcBef>
                          <a:spcPts val="0"/>
                        </a:spcBef>
                        <a:spcAft>
                          <a:spcPts val="0"/>
                        </a:spcAft>
                        <a:buNone/>
                      </a:pPr>
                      <a:r>
                        <a:rPr lang="en-US" sz="2400">
                          <a:solidFill>
                            <a:srgbClr val="999999"/>
                          </a:solidFill>
                          <a:latin typeface="Open Sans"/>
                          <a:ea typeface="Open Sans"/>
                          <a:cs typeface="Open Sans"/>
                          <a:sym typeface="Open Sans"/>
                        </a:rPr>
                        <a:t>Where in school were you when you felt unsafe? Responses from pupils who felt fairly, not very, or not at all safe at school</a:t>
                      </a:r>
                      <a:endParaRPr sz="2400">
                        <a:solidFill>
                          <a:srgbClr val="999999"/>
                        </a:solidFill>
                        <a:latin typeface="Open Sans"/>
                        <a:ea typeface="Open Sans"/>
                        <a:cs typeface="Open Sans"/>
                        <a:sym typeface="Open Sans"/>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05" name="Google Shape;205;p30" title="Chart"/>
          <p:cNvPicPr preferRelativeResize="0"/>
          <p:nvPr/>
        </p:nvPicPr>
        <p:blipFill rotWithShape="1">
          <a:blip r:embed="rId4">
            <a:alphaModFix/>
          </a:blip>
          <a:srcRect b="13837"/>
          <a:stretch/>
        </p:blipFill>
        <p:spPr>
          <a:xfrm>
            <a:off x="13668075" y="8438150"/>
            <a:ext cx="8517150" cy="4286950"/>
          </a:xfrm>
          <a:prstGeom prst="rect">
            <a:avLst/>
          </a:prstGeom>
          <a:noFill/>
          <a:ln>
            <a:noFill/>
          </a:ln>
        </p:spPr>
      </p:pic>
      <p:sp>
        <p:nvSpPr>
          <p:cNvPr id="206" name="Google Shape;206;p30"/>
          <p:cNvSpPr txBox="1"/>
          <p:nvPr/>
        </p:nvSpPr>
        <p:spPr>
          <a:xfrm>
            <a:off x="13668000" y="7145150"/>
            <a:ext cx="8517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999999"/>
                </a:solidFill>
                <a:latin typeface="Open Sans"/>
                <a:ea typeface="Open Sans"/>
                <a:cs typeface="Open Sans"/>
                <a:sym typeface="Open Sans"/>
              </a:rPr>
              <a:t>In which place do you feel safest at school?</a:t>
            </a:r>
            <a:endParaRPr sz="2400">
              <a:solidFill>
                <a:srgbClr val="999999"/>
              </a:solidFill>
              <a:latin typeface="Open Sans"/>
              <a:ea typeface="Open Sans"/>
              <a:cs typeface="Open Sans"/>
              <a:sym typeface="Open Sans"/>
            </a:endParaRPr>
          </a:p>
          <a:p>
            <a:pPr marL="0" lvl="0" indent="0" algn="l" rtl="0">
              <a:spcBef>
                <a:spcPts val="0"/>
              </a:spcBef>
              <a:spcAft>
                <a:spcPts val="0"/>
              </a:spcAft>
              <a:buNone/>
            </a:pPr>
            <a:r>
              <a:rPr lang="en-US" sz="2400">
                <a:solidFill>
                  <a:srgbClr val="999999"/>
                </a:solidFill>
                <a:latin typeface="Open Sans"/>
                <a:ea typeface="Open Sans"/>
                <a:cs typeface="Open Sans"/>
                <a:sym typeface="Open Sans"/>
              </a:rPr>
              <a:t>Responses from pupils who felt quite or very safe at school</a:t>
            </a:r>
            <a:endParaRPr sz="2400"/>
          </a:p>
        </p:txBody>
      </p:sp>
      <p:sp>
        <p:nvSpPr>
          <p:cNvPr id="207" name="Google Shape;207;p30"/>
          <p:cNvSpPr txBox="1"/>
          <p:nvPr/>
        </p:nvSpPr>
        <p:spPr>
          <a:xfrm>
            <a:off x="10156950" y="6003500"/>
            <a:ext cx="121509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a:solidFill>
                  <a:srgbClr val="999999"/>
                </a:solidFill>
                <a:latin typeface="Open Sans"/>
                <a:ea typeface="Open Sans"/>
                <a:cs typeface="Open Sans"/>
                <a:sym typeface="Open Sans"/>
              </a:rPr>
              <a:t>Sample 15,145</a:t>
            </a:r>
            <a:endParaRPr sz="2000">
              <a:solidFill>
                <a:schemeClr val="dk1"/>
              </a:solidFill>
              <a:latin typeface="Open Sans"/>
              <a:ea typeface="Open Sans"/>
              <a:cs typeface="Open Sans"/>
              <a:sym typeface="Open Sans"/>
            </a:endParaRPr>
          </a:p>
        </p:txBody>
      </p:sp>
      <p:sp>
        <p:nvSpPr>
          <p:cNvPr id="208" name="Google Shape;208;p30"/>
          <p:cNvSpPr txBox="1"/>
          <p:nvPr/>
        </p:nvSpPr>
        <p:spPr>
          <a:xfrm>
            <a:off x="10034400" y="12725100"/>
            <a:ext cx="121509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a:solidFill>
                  <a:srgbClr val="999999"/>
                </a:solidFill>
                <a:latin typeface="Open Sans"/>
                <a:ea typeface="Open Sans"/>
                <a:cs typeface="Open Sans"/>
                <a:sym typeface="Open Sans"/>
              </a:rPr>
              <a:t>Sample 44,358</a:t>
            </a:r>
            <a:endParaRPr sz="2000">
              <a:solidFill>
                <a:srgbClr val="999999"/>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p:nvPr/>
        </p:nvSpPr>
        <p:spPr>
          <a:xfrm>
            <a:off x="948900" y="2855600"/>
            <a:ext cx="9980400" cy="10085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In school, it’s mostly other children who made pupils who felt unsafe, feel that way: 47% of pupils who had felt unsafe reported that it was another pupil at school who had made them feel unsafe, and 16% reported that it was a friend. 13% of these pupils reported that a teacher made them feel unsafe, and 6% reported that it was another staff member.</a:t>
            </a:r>
            <a:r>
              <a:rPr lang="en-US" sz="1000" dirty="0">
                <a:solidFill>
                  <a:schemeClr val="dk1"/>
                </a:solidFill>
                <a:latin typeface="Arial" panose="020B0604020202020204" pitchFamily="34" charset="0"/>
                <a:ea typeface="Open Sans"/>
                <a:cs typeface="Arial" panose="020B0604020202020204" pitchFamily="34" charset="0"/>
                <a:sym typeface="Open Sans"/>
              </a:rPr>
              <a:t>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our schools have a clear and communicated process in place to support pupils to report other pupils who they don’t feel safe around?</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our schools have a clear and communicated process in place to support pupils to report members of staff who they don’t feel safe around?</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214" name="Google Shape;214;p31"/>
          <p:cNvSpPr/>
          <p:nvPr/>
        </p:nvSpPr>
        <p:spPr>
          <a:xfrm>
            <a:off x="948900" y="774700"/>
            <a:ext cx="224982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Who makes pupils feel 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215" name="Google Shape;215;p31" title="Chart"/>
          <p:cNvPicPr preferRelativeResize="0"/>
          <p:nvPr/>
        </p:nvPicPr>
        <p:blipFill>
          <a:blip r:embed="rId3">
            <a:alphaModFix/>
          </a:blip>
          <a:stretch>
            <a:fillRect/>
          </a:stretch>
        </p:blipFill>
        <p:spPr>
          <a:xfrm>
            <a:off x="11787637" y="4230202"/>
            <a:ext cx="11659625" cy="6826875"/>
          </a:xfrm>
          <a:prstGeom prst="rect">
            <a:avLst/>
          </a:prstGeom>
          <a:noFill/>
          <a:ln>
            <a:noFill/>
          </a:ln>
        </p:spPr>
      </p:pic>
      <p:sp>
        <p:nvSpPr>
          <p:cNvPr id="216" name="Google Shape;216;p31"/>
          <p:cNvSpPr txBox="1"/>
          <p:nvPr/>
        </p:nvSpPr>
        <p:spPr>
          <a:xfrm>
            <a:off x="11787700" y="3306800"/>
            <a:ext cx="116595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999999"/>
                </a:solidFill>
                <a:latin typeface="Open Sans"/>
                <a:ea typeface="Open Sans"/>
                <a:cs typeface="Open Sans"/>
                <a:sym typeface="Open Sans"/>
              </a:rPr>
              <a:t>Who has made you feel unsafe in school? Responses from pupils who felt fairly, not very, or not at all safe at school</a:t>
            </a:r>
            <a:endParaRPr sz="2400">
              <a:solidFill>
                <a:srgbClr val="999999"/>
              </a:solidFill>
              <a:latin typeface="Open Sans"/>
              <a:ea typeface="Open Sans"/>
              <a:cs typeface="Open Sans"/>
              <a:sym typeface="Open Sans"/>
            </a:endParaRPr>
          </a:p>
        </p:txBody>
      </p:sp>
      <p:sp>
        <p:nvSpPr>
          <p:cNvPr id="217" name="Google Shape;217;p31"/>
          <p:cNvSpPr txBox="1"/>
          <p:nvPr/>
        </p:nvSpPr>
        <p:spPr>
          <a:xfrm>
            <a:off x="11296200" y="11057075"/>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15,145</a:t>
            </a:r>
            <a:endParaRPr sz="24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p:nvPr/>
        </p:nvSpPr>
        <p:spPr>
          <a:xfrm>
            <a:off x="964075" y="2836100"/>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Feelings of safety in school and out of school drop during years 8 to 11, and rise again in sixth form. Online, feelings of safety generally increase as pupils get older.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What support are we giving to year 6 pupils transitioning to secondary school around how to manage experiences when they don’t feel safe?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are we adapting our safeguarding support for pupils as they move up the school?</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223" name="Google Shape;223;p32"/>
          <p:cNvSpPr/>
          <p:nvPr/>
        </p:nvSpPr>
        <p:spPr>
          <a:xfrm>
            <a:off x="948900" y="774700"/>
            <a:ext cx="220770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Feelings of safety by year group</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224" name="Google Shape;224;p32" title="Chart"/>
          <p:cNvPicPr preferRelativeResize="0"/>
          <p:nvPr/>
        </p:nvPicPr>
        <p:blipFill>
          <a:blip r:embed="rId3">
            <a:alphaModFix/>
          </a:blip>
          <a:stretch>
            <a:fillRect/>
          </a:stretch>
        </p:blipFill>
        <p:spPr>
          <a:xfrm>
            <a:off x="11292824" y="3113150"/>
            <a:ext cx="12596151" cy="8043650"/>
          </a:xfrm>
          <a:prstGeom prst="rect">
            <a:avLst/>
          </a:prstGeom>
          <a:noFill/>
          <a:ln>
            <a:noFill/>
          </a:ln>
        </p:spPr>
      </p:pic>
      <p:sp>
        <p:nvSpPr>
          <p:cNvPr id="225" name="Google Shape;225;p32"/>
          <p:cNvSpPr txBox="1"/>
          <p:nvPr/>
        </p:nvSpPr>
        <p:spPr>
          <a:xfrm>
            <a:off x="11345950" y="2559050"/>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999999"/>
                </a:solidFill>
                <a:latin typeface="Open Sans"/>
                <a:ea typeface="Open Sans"/>
                <a:cs typeface="Open Sans"/>
                <a:sym typeface="Open Sans"/>
              </a:rPr>
              <a:t>Recently (in the last 6 months) how safe have you felt at school? </a:t>
            </a:r>
            <a:endParaRPr sz="2400">
              <a:solidFill>
                <a:srgbClr val="999999"/>
              </a:solidFill>
              <a:latin typeface="Open Sans"/>
              <a:ea typeface="Open Sans"/>
              <a:cs typeface="Open Sans"/>
              <a:sym typeface="Open Sans"/>
            </a:endParaRPr>
          </a:p>
        </p:txBody>
      </p:sp>
      <p:sp>
        <p:nvSpPr>
          <p:cNvPr id="226" name="Google Shape;226;p32"/>
          <p:cNvSpPr txBox="1"/>
          <p:nvPr/>
        </p:nvSpPr>
        <p:spPr>
          <a:xfrm>
            <a:off x="11738075" y="1115680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68,214</a:t>
            </a:r>
            <a:endParaRPr sz="24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p:nvPr/>
        </p:nvSpPr>
        <p:spPr>
          <a:xfrm>
            <a:off x="964075" y="2854659"/>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There are significant differences in feelings of safety at school depending on a pupil’s gender identity: pupils who identify with a gender other than male or female have lower feelings of safety.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are we ensuring that our schools are inclusive and safe environments for pupils of all genders?</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we have a trust-wide policy for supporting pupils who don’t identify with a binary gender? If not, would this benefit our settings?</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232" name="Google Shape;232;p33"/>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Gender identity and feelings of safety</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233" name="Google Shape;233;p33"/>
          <p:cNvSpPr txBox="1"/>
          <p:nvPr/>
        </p:nvSpPr>
        <p:spPr>
          <a:xfrm>
            <a:off x="11345950" y="2711450"/>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safe have you felt at school?</a:t>
            </a:r>
            <a:endParaRPr sz="2400" dirty="0">
              <a:solidFill>
                <a:srgbClr val="999999"/>
              </a:solidFill>
              <a:latin typeface="Open Sans"/>
              <a:ea typeface="Open Sans"/>
              <a:cs typeface="Open Sans"/>
              <a:sym typeface="Open Sans"/>
            </a:endParaRPr>
          </a:p>
        </p:txBody>
      </p:sp>
      <p:pic>
        <p:nvPicPr>
          <p:cNvPr id="234" name="Google Shape;234;p33" title="Chart"/>
          <p:cNvPicPr preferRelativeResize="0"/>
          <p:nvPr/>
        </p:nvPicPr>
        <p:blipFill>
          <a:blip r:embed="rId3">
            <a:alphaModFix/>
          </a:blip>
          <a:stretch>
            <a:fillRect/>
          </a:stretch>
        </p:blipFill>
        <p:spPr>
          <a:xfrm>
            <a:off x="11345951" y="3265550"/>
            <a:ext cx="12489900" cy="7298950"/>
          </a:xfrm>
          <a:prstGeom prst="rect">
            <a:avLst/>
          </a:prstGeom>
          <a:noFill/>
          <a:ln>
            <a:noFill/>
          </a:ln>
        </p:spPr>
      </p:pic>
      <p:sp>
        <p:nvSpPr>
          <p:cNvPr id="235" name="Google Shape;235;p33"/>
          <p:cNvSpPr txBox="1"/>
          <p:nvPr/>
        </p:nvSpPr>
        <p:spPr>
          <a:xfrm>
            <a:off x="11684950" y="1056450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Male 27815 - Female 27324 - Don’t want to say 1410 - Other 1285</a:t>
            </a:r>
            <a:endParaRPr sz="2400">
              <a:solidFill>
                <a:srgbClr val="999999"/>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2576</Words>
  <Application>Microsoft Office PowerPoint</Application>
  <PresentationFormat>Custom</PresentationFormat>
  <Paragraphs>196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Montserrat</vt:lpstr>
      <vt:lpstr>Helvetica Neue</vt:lpstr>
      <vt:lpstr>Helvetica Neue Light</vt:lpstr>
      <vt:lpstr>Open Sans</vt: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Gillies</cp:lastModifiedBy>
  <cp:revision>8</cp:revision>
  <dcterms:modified xsi:type="dcterms:W3CDTF">2023-01-18T21:13:16Z</dcterms:modified>
</cp:coreProperties>
</file>